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5143500" cx="9144000"/>
  <p:notesSz cx="6858000" cy="9144000"/>
  <p:embeddedFontLst>
    <p:embeddedFont>
      <p:font typeface="Robo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6.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Roboto-regular.fntdata"/><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GB"/>
              <a:t>These functions are the bedrock of RDMA send and RDMA </a:t>
            </a:r>
            <a:r>
              <a:rPr lang="en-GB"/>
              <a:t>receive</a:t>
            </a:r>
            <a:r>
              <a:rPr lang="en-GB"/>
              <a:t>. They have been created by Mellanox as benchmarks, all we need to do is implement them in our codes.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rIns="91425" tIns="91425"/>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rIns="91425" tIns="91425"/>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rIns="91425" tIns="91425"/>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471900" y="1919075"/>
            <a:ext cx="3999900" cy="27101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2" type="body"/>
          </p:nvPr>
        </p:nvSpPr>
        <p:spPr>
          <a:xfrm>
            <a:off x="4694250" y="1919075"/>
            <a:ext cx="3999900" cy="2710199"/>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rIns="91425"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226077" y="357800"/>
            <a:ext cx="2808000" cy="9534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rIns="91425" tIns="91425"/>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rIns="91425" tIns="91425"/>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p:txBody>
      </p:sp>
      <p:sp>
        <p:nvSpPr>
          <p:cNvPr id="49" name="Shape 49"/>
          <p:cNvSpPr txBox="1"/>
          <p:nvPr>
            <p:ph idx="1" type="subTitle"/>
          </p:nvPr>
        </p:nvSpPr>
        <p:spPr>
          <a:xfrm>
            <a:off x="265500" y="2779466"/>
            <a:ext cx="4045200" cy="1235099"/>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rIns="91425" tIns="91425"/>
          <a:lstStyle>
            <a:lvl1pPr lvl="0">
              <a:lnSpc>
                <a:spcPct val="100000"/>
              </a:lnSpc>
              <a:spcBef>
                <a:spcPts val="0"/>
              </a:spcBef>
              <a:spcAft>
                <a:spcPts val="0"/>
              </a:spcAft>
              <a:buClr>
                <a:schemeClr val="lt1"/>
              </a:buClr>
              <a:buSzPct val="1000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rIns="91425" tIns="91425"/>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GB"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ctrTitle"/>
          </p:nvPr>
        </p:nvSpPr>
        <p:spPr>
          <a:xfrm>
            <a:off x="390525" y="1819275"/>
            <a:ext cx="8222100" cy="933600"/>
          </a:xfrm>
          <a:prstGeom prst="rect">
            <a:avLst/>
          </a:prstGeom>
        </p:spPr>
        <p:txBody>
          <a:bodyPr anchorCtr="0" anchor="b" bIns="91425" lIns="91425" rIns="91425" tIns="91425">
            <a:noAutofit/>
          </a:bodyPr>
          <a:lstStyle/>
          <a:p>
            <a:pPr lvl="0">
              <a:spcBef>
                <a:spcPts val="0"/>
              </a:spcBef>
              <a:buNone/>
            </a:pPr>
            <a:r>
              <a:rPr lang="en-GB"/>
              <a:t>Mapping Heracles Implementation</a:t>
            </a:r>
          </a:p>
        </p:txBody>
      </p:sp>
      <p:sp>
        <p:nvSpPr>
          <p:cNvPr id="68" name="Shape 68"/>
          <p:cNvSpPr txBox="1"/>
          <p:nvPr>
            <p:ph idx="1" type="subTitle"/>
          </p:nvPr>
        </p:nvSpPr>
        <p:spPr>
          <a:xfrm>
            <a:off x="390525" y="2789130"/>
            <a:ext cx="8222100" cy="432900"/>
          </a:xfrm>
          <a:prstGeom prst="rect">
            <a:avLst/>
          </a:prstGeom>
        </p:spPr>
        <p:txBody>
          <a:bodyPr anchorCtr="0" anchor="t" bIns="91425" lIns="91425" rIns="91425" tIns="91425">
            <a:noAutofit/>
          </a:bodyPr>
          <a:lstStyle/>
          <a:p>
            <a:pPr lvl="0">
              <a:spcBef>
                <a:spcPts val="0"/>
              </a:spcBef>
              <a:buNone/>
            </a:pPr>
            <a:r>
              <a:rPr lang="en-GB" sz="2400"/>
              <a:t>Matthew Kalan</a:t>
            </a:r>
          </a:p>
          <a:p>
            <a:pPr lvl="0">
              <a:spcBef>
                <a:spcPts val="0"/>
              </a:spcBef>
              <a:buNone/>
            </a:pPr>
            <a:r>
              <a:rPr lang="en-GB" sz="2400"/>
              <a:t>Rob Fitzgerald</a:t>
            </a:r>
          </a:p>
          <a:p>
            <a:pPr lvl="0">
              <a:spcBef>
                <a:spcPts val="0"/>
              </a:spcBef>
              <a:buNone/>
            </a:pPr>
            <a:r>
              <a:rPr lang="en-GB" sz="2400"/>
              <a:t>Nathan Justice</a:t>
            </a:r>
          </a:p>
          <a:p>
            <a:pPr lvl="0">
              <a:spcBef>
                <a:spcPts val="0"/>
              </a:spcBef>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98250" y="16350"/>
            <a:ext cx="8826600" cy="602700"/>
          </a:xfrm>
          <a:prstGeom prst="rect">
            <a:avLst/>
          </a:prstGeom>
        </p:spPr>
        <p:txBody>
          <a:bodyPr anchorCtr="0" anchor="ctr" bIns="91425" lIns="91425" rIns="91425" tIns="91425">
            <a:noAutofit/>
          </a:bodyPr>
          <a:lstStyle/>
          <a:p>
            <a:pPr lvl="0">
              <a:spcBef>
                <a:spcPts val="0"/>
              </a:spcBef>
              <a:buNone/>
            </a:pPr>
            <a:r>
              <a:rPr lang="en-GB"/>
              <a:t>Tracer file</a:t>
            </a:r>
          </a:p>
        </p:txBody>
      </p:sp>
      <p:pic>
        <p:nvPicPr>
          <p:cNvPr id="122" name="Shape 122"/>
          <p:cNvPicPr preferRelativeResize="0"/>
          <p:nvPr/>
        </p:nvPicPr>
        <p:blipFill rotWithShape="1">
          <a:blip r:embed="rId3">
            <a:alphaModFix/>
          </a:blip>
          <a:srcRect b="22914" l="23554" r="20136" t="16989"/>
          <a:stretch/>
        </p:blipFill>
        <p:spPr>
          <a:xfrm>
            <a:off x="0" y="717550"/>
            <a:ext cx="9144000" cy="44259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460950" y="111475"/>
            <a:ext cx="8222100" cy="591000"/>
          </a:xfrm>
          <a:prstGeom prst="rect">
            <a:avLst/>
          </a:prstGeom>
        </p:spPr>
        <p:txBody>
          <a:bodyPr anchorCtr="0" anchor="b" bIns="91425" lIns="91425" rIns="91425" tIns="91425">
            <a:noAutofit/>
          </a:bodyPr>
          <a:lstStyle/>
          <a:p>
            <a:pPr lvl="0">
              <a:spcBef>
                <a:spcPts val="0"/>
              </a:spcBef>
              <a:buNone/>
            </a:pPr>
            <a:r>
              <a:rPr lang="en-GB"/>
              <a:t>Output of RDMA Send and </a:t>
            </a:r>
            <a:r>
              <a:rPr lang="en-GB"/>
              <a:t>Receive</a:t>
            </a:r>
            <a:r>
              <a:rPr lang="en-GB"/>
              <a:t> </a:t>
            </a:r>
          </a:p>
        </p:txBody>
      </p:sp>
      <p:pic>
        <p:nvPicPr>
          <p:cNvPr id="128" name="Shape 128"/>
          <p:cNvPicPr preferRelativeResize="0"/>
          <p:nvPr/>
        </p:nvPicPr>
        <p:blipFill rotWithShape="1">
          <a:blip r:embed="rId3">
            <a:alphaModFix/>
          </a:blip>
          <a:srcRect b="26008" l="23892" r="20748" t="16991"/>
          <a:stretch/>
        </p:blipFill>
        <p:spPr>
          <a:xfrm>
            <a:off x="0" y="702475"/>
            <a:ext cx="9144000" cy="4338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460950" y="361025"/>
            <a:ext cx="8222100" cy="767700"/>
          </a:xfrm>
          <a:prstGeom prst="rect">
            <a:avLst/>
          </a:prstGeom>
        </p:spPr>
        <p:txBody>
          <a:bodyPr anchorCtr="0" anchor="b" bIns="91425" lIns="91425" rIns="91425" tIns="91425">
            <a:noAutofit/>
          </a:bodyPr>
          <a:lstStyle/>
          <a:p>
            <a:pPr lvl="0">
              <a:spcBef>
                <a:spcPts val="0"/>
              </a:spcBef>
              <a:buNone/>
            </a:pPr>
            <a:r>
              <a:rPr lang="en-GB"/>
              <a:t>Findings</a:t>
            </a:r>
          </a:p>
        </p:txBody>
      </p:sp>
      <p:sp>
        <p:nvSpPr>
          <p:cNvPr id="134" name="Shape 134"/>
          <p:cNvSpPr txBox="1"/>
          <p:nvPr>
            <p:ph idx="1" type="body"/>
          </p:nvPr>
        </p:nvSpPr>
        <p:spPr>
          <a:xfrm>
            <a:off x="118500" y="1128725"/>
            <a:ext cx="8907000" cy="4014900"/>
          </a:xfrm>
          <a:prstGeom prst="rect">
            <a:avLst/>
          </a:prstGeom>
        </p:spPr>
        <p:txBody>
          <a:bodyPr anchorCtr="0" anchor="t" bIns="91425" lIns="91425" rIns="91425" tIns="91425">
            <a:noAutofit/>
          </a:bodyPr>
          <a:lstStyle/>
          <a:p>
            <a:pPr lvl="0" rtl="0">
              <a:spcBef>
                <a:spcPts val="0"/>
              </a:spcBef>
              <a:spcAft>
                <a:spcPts val="800"/>
              </a:spcAft>
              <a:buNone/>
            </a:pPr>
            <a:r>
              <a:rPr lang="en-GB">
                <a:solidFill>
                  <a:srgbClr val="000000"/>
                </a:solidFill>
                <a:latin typeface="Times New Roman"/>
                <a:ea typeface="Times New Roman"/>
                <a:cs typeface="Times New Roman"/>
                <a:sym typeface="Times New Roman"/>
              </a:rPr>
              <a:t>An interesting finding was made.</a:t>
            </a:r>
          </a:p>
          <a:p>
            <a:pPr lvl="0" rtl="0">
              <a:spcBef>
                <a:spcPts val="0"/>
              </a:spcBef>
              <a:spcAft>
                <a:spcPts val="800"/>
              </a:spcAft>
              <a:buNone/>
            </a:pPr>
            <a:r>
              <a:rPr lang="en-GB">
                <a:solidFill>
                  <a:srgbClr val="000000"/>
                </a:solidFill>
                <a:latin typeface="Times New Roman"/>
                <a:ea typeface="Times New Roman"/>
                <a:cs typeface="Times New Roman"/>
                <a:sym typeface="Times New Roman"/>
              </a:rPr>
              <a:t>When a message is passed from one node to another, if the specifications of the sending message node is not met by the next node close in path to it identified by the switch, it will keep throwing out request, called “scatter gather.”</a:t>
            </a:r>
          </a:p>
          <a:p>
            <a:pPr lvl="0" rtl="0">
              <a:spcBef>
                <a:spcPts val="0"/>
              </a:spcBef>
              <a:spcAft>
                <a:spcPts val="800"/>
              </a:spcAft>
              <a:buNone/>
            </a:pPr>
            <a:r>
              <a:rPr lang="en-GB">
                <a:solidFill>
                  <a:srgbClr val="000000"/>
                </a:solidFill>
                <a:latin typeface="Times New Roman"/>
                <a:ea typeface="Times New Roman"/>
                <a:cs typeface="Times New Roman"/>
                <a:sym typeface="Times New Roman"/>
              </a:rPr>
              <a:t>When eventually a node with the specification is met, it uses shortest path algorithm to send information to that node that meets the specification. So, for example, node 2 sends a work request and node 10 is the only node that has that specification, if node 10 is busy at the moment, a time slice will be given to node two by the switch, and it then looks for another node to pass the message to, say node 5 for example, pending when node 10 will finish its operation. Node 2 may pass it to node 5, whose job is just to hold for a while and then send to node 10. When node 10 finishes its job, the process ID is sent to it and memory is pinned. And node 5 passes the information to node 10</a:t>
            </a:r>
            <a:r>
              <a:rPr lang="en-GB" sz="1200">
                <a:solidFill>
                  <a:srgbClr val="000000"/>
                </a:solidFill>
                <a:latin typeface="Times New Roman"/>
                <a:ea typeface="Times New Roman"/>
                <a:cs typeface="Times New Roman"/>
                <a:sym typeface="Times New Roman"/>
              </a:rPr>
              <a:t>.</a:t>
            </a:r>
          </a:p>
          <a:p>
            <a:pPr lvl="0" rtl="0">
              <a:spcBef>
                <a:spcPts val="0"/>
              </a:spcBef>
              <a:spcAft>
                <a:spcPts val="800"/>
              </a:spcAft>
              <a:buNone/>
            </a:pPr>
            <a:r>
              <a:rPr lang="en-GB" sz="1200">
                <a:solidFill>
                  <a:srgbClr val="000000"/>
                </a:solidFill>
                <a:latin typeface="Times New Roman"/>
                <a:ea typeface="Times New Roman"/>
                <a:cs typeface="Times New Roman"/>
                <a:sym typeface="Times New Roman"/>
              </a:rPr>
              <a:t> </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sp>
        <p:nvSpPr>
          <p:cNvPr id="139" name="Shape 139"/>
          <p:cNvSpPr txBox="1"/>
          <p:nvPr>
            <p:ph idx="1" type="body"/>
          </p:nvPr>
        </p:nvSpPr>
        <p:spPr>
          <a:xfrm>
            <a:off x="138000" y="1693250"/>
            <a:ext cx="8894700" cy="3450300"/>
          </a:xfrm>
          <a:prstGeom prst="rect">
            <a:avLst/>
          </a:prstGeom>
        </p:spPr>
        <p:txBody>
          <a:bodyPr anchorCtr="0" anchor="t" bIns="91425" lIns="91425" rIns="91425" tIns="91425">
            <a:noAutofit/>
          </a:bodyPr>
          <a:lstStyle/>
          <a:p>
            <a:pPr lvl="0" rtl="0">
              <a:spcBef>
                <a:spcPts val="0"/>
              </a:spcBef>
              <a:spcAft>
                <a:spcPts val="800"/>
              </a:spcAft>
              <a:buNone/>
            </a:pPr>
            <a:r>
              <a:rPr lang="en-GB">
                <a:solidFill>
                  <a:srgbClr val="000000"/>
                </a:solidFill>
                <a:latin typeface="Times New Roman"/>
                <a:ea typeface="Times New Roman"/>
                <a:cs typeface="Times New Roman"/>
                <a:sym typeface="Times New Roman"/>
              </a:rPr>
              <a:t>Another interesting finding was interrupt.</a:t>
            </a:r>
          </a:p>
          <a:p>
            <a:pPr lvl="0" rtl="0">
              <a:spcBef>
                <a:spcPts val="0"/>
              </a:spcBef>
              <a:spcAft>
                <a:spcPts val="800"/>
              </a:spcAft>
              <a:buNone/>
            </a:pPr>
            <a:r>
              <a:rPr lang="en-GB">
                <a:solidFill>
                  <a:srgbClr val="000000"/>
                </a:solidFill>
                <a:latin typeface="Times New Roman"/>
                <a:ea typeface="Times New Roman"/>
                <a:cs typeface="Times New Roman"/>
                <a:sym typeface="Times New Roman"/>
              </a:rPr>
              <a:t>As a message was sent, on the platform, for some reason, an error code was displayed, which means there was an interrupt somewhere. I went ahead to send another message and a third message using that same node. And all the preceding messages kept returning error as there work completion queue. So, I sent an email to the Mellanox team stating my finding. The response was, “All transactions posted in the same QP after the falling transaction will be completed with an error  syndrome.” In order words, if a message is sent, and there is an error message occurs, due to interrupt, every other message in the receiving node will all show up in the completion queue as “error receiving message.” This will continue to happen until the reason for the interrupt is investigated or memory freed.</a:t>
            </a:r>
          </a:p>
          <a:p>
            <a:pPr lvl="0" rtl="0">
              <a:spcBef>
                <a:spcPts val="0"/>
              </a:spcBef>
              <a:spcAft>
                <a:spcPts val="800"/>
              </a:spcAft>
              <a:buNone/>
            </a:pPr>
            <a:r>
              <a:t/>
            </a:r>
            <a:endParaRPr sz="1200">
              <a:solidFill>
                <a:srgbClr val="000000"/>
              </a:solidFill>
              <a:latin typeface="Times New Roman"/>
              <a:ea typeface="Times New Roman"/>
              <a:cs typeface="Times New Roman"/>
              <a:sym typeface="Times New Roman"/>
            </a:endParaRPr>
          </a:p>
          <a:p>
            <a:pPr lvl="0" rtl="0">
              <a:spcBef>
                <a:spcPts val="0"/>
              </a:spcBef>
              <a:spcAft>
                <a:spcPts val="800"/>
              </a:spcAft>
              <a:buNone/>
            </a:pPr>
            <a:r>
              <a:rPr lang="en-GB" sz="1200">
                <a:solidFill>
                  <a:srgbClr val="000000"/>
                </a:solidFill>
                <a:latin typeface="Times New Roman"/>
                <a:ea typeface="Times New Roman"/>
                <a:cs typeface="Times New Roman"/>
                <a:sym typeface="Times New Roman"/>
              </a:rPr>
              <a:t> </a:t>
            </a:r>
          </a:p>
          <a:p>
            <a:pPr lvl="0" rtl="0">
              <a:spcBef>
                <a:spcPts val="0"/>
              </a:spcBef>
              <a:spcAft>
                <a:spcPts val="800"/>
              </a:spcAft>
              <a:buNone/>
            </a:pPr>
            <a:r>
              <a:rPr lang="en-GB" sz="1200">
                <a:solidFill>
                  <a:srgbClr val="000000"/>
                </a:solidFill>
                <a:latin typeface="Times New Roman"/>
                <a:ea typeface="Times New Roman"/>
                <a:cs typeface="Times New Roman"/>
                <a:sym typeface="Times New Roman"/>
              </a:rPr>
              <a:t> </a:t>
            </a:r>
          </a:p>
          <a:p>
            <a:pPr lv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MPI follows</a:t>
            </a:r>
          </a:p>
        </p:txBody>
      </p:sp>
      <p:sp>
        <p:nvSpPr>
          <p:cNvPr id="145" name="Shape 145"/>
          <p:cNvSpPr txBox="1"/>
          <p:nvPr>
            <p:ph idx="1" type="body"/>
          </p:nvPr>
        </p:nvSpPr>
        <p:spPr>
          <a:xfrm>
            <a:off x="200725" y="1919075"/>
            <a:ext cx="8756400" cy="3124200"/>
          </a:xfrm>
          <a:prstGeom prst="rect">
            <a:avLst/>
          </a:prstGeom>
        </p:spPr>
        <p:txBody>
          <a:bodyPr anchorCtr="0" anchor="t" bIns="91425" lIns="91425" rIns="91425" tIns="91425">
            <a:noAutofit/>
          </a:bodyPr>
          <a:lstStyle/>
          <a:p>
            <a:pPr lvl="0" rtl="0">
              <a:spcBef>
                <a:spcPts val="0"/>
              </a:spcBef>
              <a:spcAft>
                <a:spcPts val="800"/>
              </a:spcAft>
              <a:buNone/>
            </a:pPr>
            <a:r>
              <a:rPr lang="en-GB">
                <a:solidFill>
                  <a:srgbClr val="000000"/>
                </a:solidFill>
                <a:latin typeface="Times New Roman"/>
                <a:ea typeface="Times New Roman"/>
                <a:cs typeface="Times New Roman"/>
                <a:sym typeface="Times New Roman"/>
              </a:rPr>
              <a:t>One reason why we  got an error or interrupt is due to inadequate  memory allocation for the transfer of memory. </a:t>
            </a:r>
          </a:p>
          <a:p>
            <a:pPr lvl="0" rtl="0">
              <a:spcBef>
                <a:spcPts val="0"/>
              </a:spcBef>
              <a:spcAft>
                <a:spcPts val="800"/>
              </a:spcAft>
              <a:buNone/>
            </a:pPr>
            <a:r>
              <a:rPr lang="en-GB">
                <a:solidFill>
                  <a:srgbClr val="000000"/>
                </a:solidFill>
                <a:latin typeface="Times New Roman"/>
                <a:ea typeface="Times New Roman"/>
                <a:cs typeface="Times New Roman"/>
                <a:sym typeface="Times New Roman"/>
              </a:rPr>
              <a:t>With the tracers and functions used in the research code, I realized that the pattern of communication using RDMA depends on:</a:t>
            </a:r>
          </a:p>
          <a:p>
            <a:pPr indent="0" lvl="0" marL="457200" rtl="0">
              <a:spcBef>
                <a:spcPts val="0"/>
              </a:spcBef>
              <a:spcAft>
                <a:spcPts val="0"/>
              </a:spcAft>
              <a:buNone/>
            </a:pPr>
            <a:r>
              <a:rPr lang="en-GB">
                <a:solidFill>
                  <a:srgbClr val="000000"/>
                </a:solidFill>
                <a:latin typeface="Times New Roman"/>
                <a:ea typeface="Times New Roman"/>
                <a:cs typeface="Times New Roman"/>
                <a:sym typeface="Times New Roman"/>
              </a:rPr>
              <a:t>1. 	The size of the memory</a:t>
            </a:r>
          </a:p>
          <a:p>
            <a:pPr indent="0" lvl="0" marL="457200" rtl="0">
              <a:spcBef>
                <a:spcPts val="0"/>
              </a:spcBef>
              <a:spcAft>
                <a:spcPts val="0"/>
              </a:spcAft>
              <a:buNone/>
            </a:pPr>
            <a:r>
              <a:rPr lang="en-GB">
                <a:solidFill>
                  <a:srgbClr val="000000"/>
                </a:solidFill>
                <a:latin typeface="Times New Roman"/>
                <a:ea typeface="Times New Roman"/>
                <a:cs typeface="Times New Roman"/>
                <a:sym typeface="Times New Roman"/>
              </a:rPr>
              <a:t>2. 	The availability of hardware at the time the message will be sent</a:t>
            </a:r>
          </a:p>
          <a:p>
            <a:pPr indent="0" lvl="0" marL="457200" rtl="0">
              <a:spcBef>
                <a:spcPts val="0"/>
              </a:spcBef>
              <a:spcAft>
                <a:spcPts val="800"/>
              </a:spcAft>
              <a:buNone/>
            </a:pPr>
            <a:r>
              <a:rPr lang="en-GB">
                <a:solidFill>
                  <a:srgbClr val="000000"/>
                </a:solidFill>
                <a:latin typeface="Times New Roman"/>
                <a:ea typeface="Times New Roman"/>
                <a:cs typeface="Times New Roman"/>
                <a:sym typeface="Times New Roman"/>
              </a:rPr>
              <a:t>3. 	The size of the message</a:t>
            </a:r>
          </a:p>
          <a:p>
            <a:pPr lvl="0" rtl="0">
              <a:spcBef>
                <a:spcPts val="0"/>
              </a:spcBef>
              <a:spcAft>
                <a:spcPts val="800"/>
              </a:spcAft>
              <a:buNone/>
            </a:pPr>
            <a:r>
              <a:rPr lang="en-GB">
                <a:solidFill>
                  <a:srgbClr val="000000"/>
                </a:solidFill>
                <a:latin typeface="Times New Roman"/>
                <a:ea typeface="Times New Roman"/>
                <a:cs typeface="Times New Roman"/>
                <a:sym typeface="Times New Roman"/>
              </a:rPr>
              <a:t>My colleagues will present MPI patterns and other interesting implementation activities.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sp>
        <p:nvSpPr>
          <p:cNvPr id="150" name="Shape 150"/>
          <p:cNvSpPr txBox="1"/>
          <p:nvPr>
            <p:ph type="ctrTitle"/>
          </p:nvPr>
        </p:nvSpPr>
        <p:spPr>
          <a:xfrm>
            <a:off x="390525" y="1819275"/>
            <a:ext cx="8222100" cy="933600"/>
          </a:xfrm>
          <a:prstGeom prst="rect">
            <a:avLst/>
          </a:prstGeom>
        </p:spPr>
        <p:txBody>
          <a:bodyPr anchorCtr="0" anchor="b" bIns="91425" lIns="91425" rIns="91425" tIns="91425">
            <a:noAutofit/>
          </a:bodyPr>
          <a:lstStyle/>
          <a:p>
            <a:pPr lvl="0">
              <a:spcBef>
                <a:spcPts val="0"/>
              </a:spcBef>
              <a:buNone/>
            </a:pPr>
            <a:r>
              <a:rPr lang="en-GB"/>
              <a:t>Implementation</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sz="3600"/>
              <a:t>Implementation</a:t>
            </a:r>
          </a:p>
        </p:txBody>
      </p:sp>
      <p:sp>
        <p:nvSpPr>
          <p:cNvPr id="156" name="Shape 156"/>
          <p:cNvSpPr txBox="1"/>
          <p:nvPr>
            <p:ph idx="1" type="body"/>
          </p:nvPr>
        </p:nvSpPr>
        <p:spPr>
          <a:xfrm>
            <a:off x="471900" y="1919075"/>
            <a:ext cx="8222100" cy="2710200"/>
          </a:xfrm>
          <a:prstGeom prst="rect">
            <a:avLst/>
          </a:prstGeom>
        </p:spPr>
        <p:txBody>
          <a:bodyPr anchorCtr="0" anchor="t" bIns="91425" lIns="91425" rIns="91425" tIns="91425">
            <a:noAutofit/>
          </a:bodyPr>
          <a:lstStyle/>
          <a:p>
            <a:pPr lvl="0">
              <a:spcBef>
                <a:spcPts val="0"/>
              </a:spcBef>
              <a:buNone/>
            </a:pPr>
            <a:r>
              <a:rPr lang="en-GB" sz="2400"/>
              <a:t>Modules</a:t>
            </a:r>
          </a:p>
          <a:p>
            <a:pPr lvl="0" rtl="0">
              <a:spcBef>
                <a:spcPts val="0"/>
              </a:spcBef>
              <a:buNone/>
            </a:pPr>
            <a:r>
              <a:rPr lang="en-GB" sz="2400"/>
              <a:t>Dependencies</a:t>
            </a:r>
          </a:p>
          <a:p>
            <a:pPr lvl="0">
              <a:spcBef>
                <a:spcPts val="0"/>
              </a:spcBef>
              <a:buNone/>
            </a:pPr>
            <a:r>
              <a:rPr lang="en-GB" sz="2400"/>
              <a:t>Results</a:t>
            </a:r>
          </a:p>
          <a:p>
            <a:pPr lvl="0">
              <a:spcBef>
                <a:spcPts val="0"/>
              </a:spcBef>
              <a:buNone/>
            </a:pPr>
            <a:r>
              <a:rPr lang="en-GB" sz="2400"/>
              <a:t>Challenges</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Modules</a:t>
            </a:r>
          </a:p>
        </p:txBody>
      </p:sp>
      <p:sp>
        <p:nvSpPr>
          <p:cNvPr id="162" name="Shape 162"/>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228600" lvl="0" marL="457200" rtl="0">
              <a:spcBef>
                <a:spcPts val="0"/>
              </a:spcBef>
            </a:pPr>
            <a:r>
              <a:rPr lang="en-GB"/>
              <a:t>A baseline MPI test to come up with average node-to-node communication time for all node combinations</a:t>
            </a:r>
          </a:p>
          <a:p>
            <a:pPr indent="-228600" lvl="0" marL="457200" rtl="0">
              <a:spcBef>
                <a:spcPts val="0"/>
              </a:spcBef>
            </a:pPr>
            <a:r>
              <a:rPr lang="en-GB"/>
              <a:t>Parameterized test scripts</a:t>
            </a:r>
          </a:p>
          <a:p>
            <a:pPr indent="-228600" lvl="0" marL="457200" rtl="0">
              <a:spcBef>
                <a:spcPts val="0"/>
              </a:spcBef>
            </a:pPr>
            <a:r>
              <a:rPr lang="en-GB"/>
              <a:t>Data analysis of the MPI communication</a:t>
            </a:r>
          </a:p>
          <a:p>
            <a:pPr indent="-228600" lvl="0" marL="457200" rtl="0">
              <a:spcBef>
                <a:spcPts val="0"/>
              </a:spcBef>
            </a:pPr>
            <a:r>
              <a:rPr lang="en-GB"/>
              <a:t>RDMA trace of our application</a:t>
            </a:r>
          </a:p>
          <a:p>
            <a:pPr indent="-228600" lvl="0" marL="457200" rtl="0">
              <a:spcBef>
                <a:spcPts val="0"/>
              </a:spcBef>
            </a:pPr>
            <a:r>
              <a:rPr lang="en-GB"/>
              <a:t>Additional tests to show impact of increased process workloads and communication payloads</a:t>
            </a:r>
          </a:p>
          <a:p>
            <a:pPr indent="-228600" lvl="0" marL="457200" rtl="0">
              <a:spcBef>
                <a:spcPts val="0"/>
              </a:spcBef>
            </a:pPr>
            <a:r>
              <a:rPr lang="en-GB"/>
              <a:t>Simple compile and run instructions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Dependencies</a:t>
            </a:r>
          </a:p>
        </p:txBody>
      </p:sp>
      <p:sp>
        <p:nvSpPr>
          <p:cNvPr id="168" name="Shape 168"/>
          <p:cNvSpPr txBox="1"/>
          <p:nvPr>
            <p:ph idx="1" type="body"/>
          </p:nvPr>
        </p:nvSpPr>
        <p:spPr>
          <a:xfrm>
            <a:off x="471900" y="1919075"/>
            <a:ext cx="8222100" cy="2994600"/>
          </a:xfrm>
          <a:prstGeom prst="rect">
            <a:avLst/>
          </a:prstGeom>
        </p:spPr>
        <p:txBody>
          <a:bodyPr anchorCtr="0" anchor="t" bIns="91425" lIns="91425" rIns="91425" tIns="91425">
            <a:noAutofit/>
          </a:bodyPr>
          <a:lstStyle/>
          <a:p>
            <a:pPr lvl="0">
              <a:spcBef>
                <a:spcPts val="0"/>
              </a:spcBef>
              <a:buNone/>
            </a:pPr>
            <a:r>
              <a:rPr lang="en-GB"/>
              <a:t>C++ (Test Application Code)</a:t>
            </a:r>
          </a:p>
          <a:p>
            <a:pPr lvl="0">
              <a:spcBef>
                <a:spcPts val="0"/>
              </a:spcBef>
              <a:buNone/>
            </a:pPr>
            <a:r>
              <a:rPr lang="en-GB"/>
              <a:t>Open MPI (Message Passing Library)</a:t>
            </a:r>
          </a:p>
          <a:p>
            <a:pPr lvl="0">
              <a:spcBef>
                <a:spcPts val="0"/>
              </a:spcBef>
              <a:buNone/>
            </a:pPr>
            <a:r>
              <a:rPr lang="en-GB"/>
              <a:t>Slurm (Distributed MPI Job Manager)</a:t>
            </a:r>
          </a:p>
          <a:p>
            <a:pPr lvl="0">
              <a:spcBef>
                <a:spcPts val="0"/>
              </a:spcBef>
              <a:buNone/>
            </a:pPr>
            <a:r>
              <a:rPr lang="en-GB"/>
              <a:t>Python (Log Parsing and Statistics)</a:t>
            </a:r>
          </a:p>
          <a:p>
            <a:pPr lvl="0">
              <a:spcBef>
                <a:spcPts val="0"/>
              </a:spcBef>
              <a:buNone/>
            </a:pPr>
            <a:r>
              <a:rPr lang="en-GB"/>
              <a:t>Scala (Script Generation)</a:t>
            </a:r>
          </a:p>
          <a:p>
            <a:pPr lvl="0">
              <a:spcBef>
                <a:spcPts val="0"/>
              </a:spcBef>
              <a:buNone/>
            </a:pPr>
            <a:r>
              <a:rPr lang="en-GB"/>
              <a:t>Numbers (Plotting)</a:t>
            </a:r>
          </a:p>
          <a:p>
            <a:pPr lvl="0">
              <a:spcBef>
                <a:spcPts val="0"/>
              </a:spcBef>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txBox="1"/>
          <p:nvPr>
            <p:ph type="title"/>
          </p:nvPr>
        </p:nvSpPr>
        <p:spPr>
          <a:xfrm>
            <a:off x="98250" y="16350"/>
            <a:ext cx="8826600" cy="602700"/>
          </a:xfrm>
          <a:prstGeom prst="rect">
            <a:avLst/>
          </a:prstGeom>
        </p:spPr>
        <p:txBody>
          <a:bodyPr anchorCtr="0" anchor="ctr" bIns="91425" lIns="91425" rIns="91425" tIns="91425">
            <a:noAutofit/>
          </a:bodyPr>
          <a:lstStyle/>
          <a:p>
            <a:pPr lvl="0">
              <a:spcBef>
                <a:spcPts val="0"/>
              </a:spcBef>
              <a:buNone/>
            </a:pPr>
            <a:r>
              <a:rPr lang="en-GB" sz="2400"/>
              <a:t>Dependencies</a:t>
            </a:r>
            <a:r>
              <a:rPr lang="en-GB" sz="2400"/>
              <a:t> : Current Implementation</a:t>
            </a:r>
          </a:p>
        </p:txBody>
      </p:sp>
      <p:pic>
        <p:nvPicPr>
          <p:cNvPr id="174" name="Shape 174"/>
          <p:cNvPicPr preferRelativeResize="0"/>
          <p:nvPr/>
        </p:nvPicPr>
        <p:blipFill>
          <a:blip r:embed="rId3">
            <a:alphaModFix/>
          </a:blip>
          <a:stretch>
            <a:fillRect/>
          </a:stretch>
        </p:blipFill>
        <p:spPr>
          <a:xfrm>
            <a:off x="1348500" y="740900"/>
            <a:ext cx="6326099" cy="4219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sp>
        <p:nvSpPr>
          <p:cNvPr id="73" name="Shape 73"/>
          <p:cNvSpPr txBox="1"/>
          <p:nvPr>
            <p:ph type="title"/>
          </p:nvPr>
        </p:nvSpPr>
        <p:spPr>
          <a:xfrm>
            <a:off x="460950" y="2065350"/>
            <a:ext cx="8222100" cy="1012800"/>
          </a:xfrm>
          <a:prstGeom prst="rect">
            <a:avLst/>
          </a:prstGeom>
        </p:spPr>
        <p:txBody>
          <a:bodyPr anchorCtr="0" anchor="ctr" bIns="91425" lIns="91425" rIns="91425" tIns="91425">
            <a:noAutofit/>
          </a:bodyPr>
          <a:lstStyle/>
          <a:p>
            <a:pPr lvl="0">
              <a:spcBef>
                <a:spcPts val="0"/>
              </a:spcBef>
              <a:buNone/>
            </a:pPr>
            <a:r>
              <a:rPr lang="en-GB"/>
              <a:t>RDMA Research</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sp>
        <p:nvSpPr>
          <p:cNvPr id="179" name="Shape 179"/>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GB"/>
              <a:t>Results : </a:t>
            </a:r>
            <a:r>
              <a:rPr lang="en-GB"/>
              <a:t>Baseline</a:t>
            </a:r>
          </a:p>
        </p:txBody>
      </p:sp>
      <p:sp>
        <p:nvSpPr>
          <p:cNvPr id="180" name="Shape 180"/>
          <p:cNvSpPr txBox="1"/>
          <p:nvPr>
            <p:ph idx="1" type="body"/>
          </p:nvPr>
        </p:nvSpPr>
        <p:spPr>
          <a:xfrm>
            <a:off x="471900" y="1919075"/>
            <a:ext cx="8222100" cy="2710200"/>
          </a:xfrm>
          <a:prstGeom prst="rect">
            <a:avLst/>
          </a:prstGeom>
        </p:spPr>
        <p:txBody>
          <a:bodyPr anchorCtr="0" anchor="t" bIns="91425" lIns="91425" rIns="91425" tIns="91425">
            <a:noAutofit/>
          </a:bodyPr>
          <a:lstStyle/>
          <a:p>
            <a:pPr lvl="0">
              <a:spcBef>
                <a:spcPts val="0"/>
              </a:spcBef>
              <a:buNone/>
            </a:pPr>
            <a:r>
              <a:rPr lang="en-GB"/>
              <a:t>Running exactly two nodes transacting 1000 messages, for each pair, for each direction (sender-&gt;receiver): 240 combinations</a:t>
            </a:r>
          </a:p>
          <a:p>
            <a:pPr lvl="0">
              <a:spcBef>
                <a:spcPts val="0"/>
              </a:spcBef>
              <a:buNone/>
            </a:pPr>
            <a:r>
              <a:rPr lang="en-GB"/>
              <a:t>Resulting log: 83.4MB for this baseline test</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type="title"/>
          </p:nvPr>
        </p:nvSpPr>
        <p:spPr>
          <a:xfrm>
            <a:off x="98250" y="16350"/>
            <a:ext cx="8826600" cy="602700"/>
          </a:xfrm>
          <a:prstGeom prst="rect">
            <a:avLst/>
          </a:prstGeom>
        </p:spPr>
        <p:txBody>
          <a:bodyPr anchorCtr="0" anchor="ctr" bIns="91425" lIns="91425" rIns="91425" tIns="91425">
            <a:noAutofit/>
          </a:bodyPr>
          <a:lstStyle/>
          <a:p>
            <a:pPr lvl="0">
              <a:spcBef>
                <a:spcPts val="0"/>
              </a:spcBef>
              <a:buNone/>
            </a:pPr>
            <a:r>
              <a:rPr lang="en-GB" sz="2400"/>
              <a:t>Results : Baseline Heracles MPI Performance - 1000 Msg Test</a:t>
            </a:r>
          </a:p>
        </p:txBody>
      </p:sp>
      <p:pic>
        <p:nvPicPr>
          <p:cNvPr descr="Screen Shot 2017-04-27 at 11.13.15 AM.png" id="186" name="Shape 186"/>
          <p:cNvPicPr preferRelativeResize="0"/>
          <p:nvPr/>
        </p:nvPicPr>
        <p:blipFill>
          <a:blip r:embed="rId3">
            <a:alphaModFix/>
          </a:blip>
          <a:stretch>
            <a:fillRect/>
          </a:stretch>
        </p:blipFill>
        <p:spPr>
          <a:xfrm>
            <a:off x="840987" y="787750"/>
            <a:ext cx="7462022" cy="4219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sp>
        <p:nvSpPr>
          <p:cNvPr id="191" name="Shape 191"/>
          <p:cNvSpPr txBox="1"/>
          <p:nvPr>
            <p:ph type="title"/>
          </p:nvPr>
        </p:nvSpPr>
        <p:spPr>
          <a:xfrm>
            <a:off x="98250" y="16350"/>
            <a:ext cx="8826600" cy="602700"/>
          </a:xfrm>
          <a:prstGeom prst="rect">
            <a:avLst/>
          </a:prstGeom>
        </p:spPr>
        <p:txBody>
          <a:bodyPr anchorCtr="0" anchor="ctr" bIns="91425" lIns="91425" rIns="91425" tIns="91425">
            <a:noAutofit/>
          </a:bodyPr>
          <a:lstStyle/>
          <a:p>
            <a:pPr lvl="0" rtl="0">
              <a:spcBef>
                <a:spcPts val="0"/>
              </a:spcBef>
              <a:buNone/>
            </a:pPr>
            <a:r>
              <a:rPr lang="en-GB" sz="2400"/>
              <a:t>Results : </a:t>
            </a:r>
            <a:r>
              <a:rPr lang="en-GB" sz="2400"/>
              <a:t>Baseline Heracles MPI Performance - Stats</a:t>
            </a:r>
          </a:p>
        </p:txBody>
      </p:sp>
      <p:pic>
        <p:nvPicPr>
          <p:cNvPr descr="Screen Shot 2017-04-27 at 12.48.05 PM.png" id="192" name="Shape 192"/>
          <p:cNvPicPr preferRelativeResize="0"/>
          <p:nvPr/>
        </p:nvPicPr>
        <p:blipFill>
          <a:blip r:embed="rId3">
            <a:alphaModFix/>
          </a:blip>
          <a:stretch>
            <a:fillRect/>
          </a:stretch>
        </p:blipFill>
        <p:spPr>
          <a:xfrm>
            <a:off x="2410750" y="778824"/>
            <a:ext cx="4322499" cy="4196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sp>
        <p:nvSpPr>
          <p:cNvPr id="197" name="Shape 197"/>
          <p:cNvSpPr txBox="1"/>
          <p:nvPr>
            <p:ph type="title"/>
          </p:nvPr>
        </p:nvSpPr>
        <p:spPr>
          <a:xfrm>
            <a:off x="98250" y="16350"/>
            <a:ext cx="8826600" cy="602700"/>
          </a:xfrm>
          <a:prstGeom prst="rect">
            <a:avLst/>
          </a:prstGeom>
        </p:spPr>
        <p:txBody>
          <a:bodyPr anchorCtr="0" anchor="ctr" bIns="91425" lIns="91425" rIns="91425" tIns="91425">
            <a:noAutofit/>
          </a:bodyPr>
          <a:lstStyle/>
          <a:p>
            <a:pPr lvl="0">
              <a:spcBef>
                <a:spcPts val="0"/>
              </a:spcBef>
              <a:buNone/>
            </a:pPr>
            <a:r>
              <a:rPr lang="en-GB" sz="2400"/>
              <a:t>Results : Cluster CPU Usage Monitor</a:t>
            </a:r>
          </a:p>
        </p:txBody>
      </p:sp>
      <p:pic>
        <p:nvPicPr>
          <p:cNvPr descr="Screen Shot 2017-04-26 at 10.47.21 PM.png" id="198" name="Shape 198"/>
          <p:cNvPicPr preferRelativeResize="0"/>
          <p:nvPr/>
        </p:nvPicPr>
        <p:blipFill>
          <a:blip r:embed="rId3">
            <a:alphaModFix/>
          </a:blip>
          <a:stretch>
            <a:fillRect/>
          </a:stretch>
        </p:blipFill>
        <p:spPr>
          <a:xfrm>
            <a:off x="1024975" y="787375"/>
            <a:ext cx="6973149" cy="4219649"/>
          </a:xfrm>
          <a:prstGeom prst="rect">
            <a:avLst/>
          </a:prstGeom>
          <a:noFill/>
          <a:ln>
            <a:noFill/>
          </a:ln>
        </p:spPr>
      </p:pic>
      <p:sp>
        <p:nvSpPr>
          <p:cNvPr id="199" name="Shape 199"/>
          <p:cNvSpPr/>
          <p:nvPr/>
        </p:nvSpPr>
        <p:spPr>
          <a:xfrm>
            <a:off x="4840950" y="3286750"/>
            <a:ext cx="3041400" cy="716700"/>
          </a:xfrm>
          <a:prstGeom prst="rect">
            <a:avLst/>
          </a:prstGeom>
          <a:noFill/>
          <a:ln cap="flat" cmpd="sng" w="76200">
            <a:solidFill>
              <a:srgbClr val="FF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Challenges</a:t>
            </a:r>
          </a:p>
        </p:txBody>
      </p:sp>
      <p:sp>
        <p:nvSpPr>
          <p:cNvPr id="205" name="Shape 205"/>
          <p:cNvSpPr txBox="1"/>
          <p:nvPr>
            <p:ph idx="1" type="body"/>
          </p:nvPr>
        </p:nvSpPr>
        <p:spPr>
          <a:xfrm>
            <a:off x="471900" y="1919075"/>
            <a:ext cx="8222100" cy="2710200"/>
          </a:xfrm>
          <a:prstGeom prst="rect">
            <a:avLst/>
          </a:prstGeom>
        </p:spPr>
        <p:txBody>
          <a:bodyPr anchorCtr="0" anchor="t" bIns="91425" lIns="91425" rIns="91425" tIns="91425">
            <a:noAutofit/>
          </a:bodyPr>
          <a:lstStyle/>
          <a:p>
            <a:pPr lvl="0">
              <a:spcBef>
                <a:spcPts val="0"/>
              </a:spcBef>
              <a:buNone/>
            </a:pPr>
            <a:r>
              <a:rPr lang="en-GB"/>
              <a:t>Warm-up phase</a:t>
            </a:r>
          </a:p>
          <a:p>
            <a:pPr lvl="0">
              <a:spcBef>
                <a:spcPts val="0"/>
              </a:spcBef>
              <a:buNone/>
            </a:pPr>
            <a:r>
              <a:rPr lang="en-GB"/>
              <a:t>Deciding what is “correct” for logging time</a:t>
            </a:r>
          </a:p>
          <a:p>
            <a:pPr lvl="0">
              <a:spcBef>
                <a:spcPts val="0"/>
              </a:spcBef>
              <a:buNone/>
            </a:pPr>
            <a:r>
              <a:rPr lang="en-GB"/>
              <a:t>Unfamiliarity with Slurm commands and job management</a:t>
            </a:r>
          </a:p>
          <a:p>
            <a:pPr lvl="0">
              <a:spcBef>
                <a:spcPts val="0"/>
              </a:spcBef>
              <a:buNone/>
            </a:pPr>
            <a:r>
              <a:rPr lang="en-GB"/>
              <a:t>Logging to standard output from multiple processes</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title"/>
          </p:nvPr>
        </p:nvSpPr>
        <p:spPr>
          <a:xfrm>
            <a:off x="460950" y="2065350"/>
            <a:ext cx="8222100" cy="1012800"/>
          </a:xfrm>
          <a:prstGeom prst="rect">
            <a:avLst/>
          </a:prstGeom>
        </p:spPr>
        <p:txBody>
          <a:bodyPr anchorCtr="0" anchor="ctr" bIns="91425" lIns="91425" rIns="91425" tIns="91425">
            <a:noAutofit/>
          </a:bodyPr>
          <a:lstStyle/>
          <a:p>
            <a:pPr lvl="0">
              <a:spcBef>
                <a:spcPts val="0"/>
              </a:spcBef>
              <a:buNone/>
            </a:pPr>
            <a:r>
              <a:rPr lang="en-GB"/>
              <a:t>Topology</a:t>
            </a:r>
            <a:r>
              <a:rPr lang="en-GB"/>
              <a:t> Tests</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sp>
        <p:nvSpPr>
          <p:cNvPr id="215" name="Shape 215"/>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Hypothesis</a:t>
            </a:r>
          </a:p>
        </p:txBody>
      </p:sp>
      <p:sp>
        <p:nvSpPr>
          <p:cNvPr id="216" name="Shape 216"/>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228600" lvl="0" marL="457200" rtl="0">
              <a:spcBef>
                <a:spcPts val="0"/>
              </a:spcBef>
            </a:pPr>
            <a:r>
              <a:rPr lang="en-GB"/>
              <a:t>We anticipate Heracles’ network to reflect the topology of a complete connected graph. </a:t>
            </a:r>
          </a:p>
          <a:p>
            <a:pPr indent="-228600" lvl="0" marL="457200">
              <a:spcBef>
                <a:spcPts val="0"/>
              </a:spcBef>
            </a:pPr>
            <a:r>
              <a:rPr lang="en-GB"/>
              <a:t>This will be represented Heracles’ clusters performing optimally in all topology formations. </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Ring Topology</a:t>
            </a:r>
          </a:p>
        </p:txBody>
      </p:sp>
      <p:sp>
        <p:nvSpPr>
          <p:cNvPr id="222" name="Shape 222"/>
          <p:cNvSpPr txBox="1"/>
          <p:nvPr>
            <p:ph idx="1" type="body"/>
          </p:nvPr>
        </p:nvSpPr>
        <p:spPr>
          <a:xfrm>
            <a:off x="471900" y="1919075"/>
            <a:ext cx="8222100" cy="2710200"/>
          </a:xfrm>
          <a:prstGeom prst="rect">
            <a:avLst/>
          </a:prstGeom>
        </p:spPr>
        <p:txBody>
          <a:bodyPr anchorCtr="0" anchor="t" bIns="91425" lIns="91425" rIns="91425" tIns="91425">
            <a:noAutofit/>
          </a:bodyPr>
          <a:lstStyle/>
          <a:p>
            <a:pPr lvl="0">
              <a:lnSpc>
                <a:spcPct val="100000"/>
              </a:lnSpc>
              <a:spcBef>
                <a:spcPts val="0"/>
              </a:spcBef>
              <a:spcAft>
                <a:spcPts val="0"/>
              </a:spcAft>
              <a:buNone/>
            </a:pPr>
            <a:r>
              <a:rPr b="1" lang="en-GB" sz="1200">
                <a:latin typeface="Courier New"/>
                <a:ea typeface="Courier New"/>
                <a:cs typeface="Courier New"/>
                <a:sym typeface="Courier New"/>
              </a:rPr>
              <a:t>if (proc != 0) {</a:t>
            </a:r>
          </a:p>
          <a:p>
            <a:pPr lvl="0">
              <a:lnSpc>
                <a:spcPct val="100000"/>
              </a:lnSpc>
              <a:spcBef>
                <a:spcPts val="0"/>
              </a:spcBef>
              <a:spcAft>
                <a:spcPts val="0"/>
              </a:spcAft>
              <a:buNone/>
            </a:pPr>
            <a:r>
              <a:rPr b="1" lang="en-GB" sz="1200">
                <a:latin typeface="Courier New"/>
                <a:ea typeface="Courier New"/>
                <a:cs typeface="Courier New"/>
                <a:sym typeface="Courier New"/>
              </a:rPr>
              <a:t>      MPI_Recv(&amp;token, 1, MPI_INT, proc - 1, 0, MPI_COMM_WORLD, MPI_STATUS_IGNORE);</a:t>
            </a:r>
          </a:p>
          <a:p>
            <a:pPr lvl="0" rtl="0">
              <a:lnSpc>
                <a:spcPct val="100000"/>
              </a:lnSpc>
              <a:spcBef>
                <a:spcPts val="0"/>
              </a:spcBef>
              <a:spcAft>
                <a:spcPts val="0"/>
              </a:spcAft>
              <a:buNone/>
            </a:pPr>
            <a:r>
              <a:rPr b="1" lang="en-GB" sz="1200">
                <a:latin typeface="Courier New"/>
                <a:ea typeface="Courier New"/>
                <a:cs typeface="Courier New"/>
                <a:sym typeface="Courier New"/>
              </a:rPr>
              <a:t>  }</a:t>
            </a:r>
          </a:p>
          <a:p>
            <a:pPr lvl="0">
              <a:lnSpc>
                <a:spcPct val="100000"/>
              </a:lnSpc>
              <a:spcBef>
                <a:spcPts val="0"/>
              </a:spcBef>
              <a:spcAft>
                <a:spcPts val="0"/>
              </a:spcAft>
              <a:buNone/>
            </a:pPr>
            <a:r>
              <a:t/>
            </a:r>
            <a:endParaRPr b="1" sz="1200">
              <a:latin typeface="Courier New"/>
              <a:ea typeface="Courier New"/>
              <a:cs typeface="Courier New"/>
              <a:sym typeface="Courier New"/>
            </a:endParaRPr>
          </a:p>
          <a:p>
            <a:pPr lvl="0">
              <a:lnSpc>
                <a:spcPct val="100000"/>
              </a:lnSpc>
              <a:spcBef>
                <a:spcPts val="0"/>
              </a:spcBef>
              <a:spcAft>
                <a:spcPts val="0"/>
              </a:spcAft>
              <a:buNone/>
            </a:pPr>
            <a:r>
              <a:rPr b="1" lang="en-GB" sz="1200">
                <a:latin typeface="Courier New"/>
                <a:ea typeface="Courier New"/>
                <a:cs typeface="Courier New"/>
                <a:sym typeface="Courier New"/>
              </a:rPr>
              <a:t>  // Send all messages</a:t>
            </a:r>
          </a:p>
          <a:p>
            <a:pPr lvl="0" rtl="0">
              <a:lnSpc>
                <a:spcPct val="100000"/>
              </a:lnSpc>
              <a:spcBef>
                <a:spcPts val="0"/>
              </a:spcBef>
              <a:spcAft>
                <a:spcPts val="0"/>
              </a:spcAft>
              <a:buNone/>
            </a:pPr>
            <a:r>
              <a:rPr b="1" lang="en-GB" sz="1200">
                <a:latin typeface="Courier New"/>
                <a:ea typeface="Courier New"/>
                <a:cs typeface="Courier New"/>
                <a:sym typeface="Courier New"/>
              </a:rPr>
              <a:t>    MPI_Send(&amp;token, 1, MPI_INT, (proc + 1) % numProcs, 0, MPI_COMM_WORLD);</a:t>
            </a:r>
          </a:p>
          <a:p>
            <a:pPr lvl="0">
              <a:lnSpc>
                <a:spcPct val="100000"/>
              </a:lnSpc>
              <a:spcBef>
                <a:spcPts val="0"/>
              </a:spcBef>
              <a:spcAft>
                <a:spcPts val="0"/>
              </a:spcAft>
              <a:buNone/>
            </a:pPr>
            <a:r>
              <a:t/>
            </a:r>
            <a:endParaRPr b="1" sz="1200">
              <a:latin typeface="Courier New"/>
              <a:ea typeface="Courier New"/>
              <a:cs typeface="Courier New"/>
              <a:sym typeface="Courier New"/>
            </a:endParaRPr>
          </a:p>
          <a:p>
            <a:pPr lvl="0">
              <a:lnSpc>
                <a:spcPct val="100000"/>
              </a:lnSpc>
              <a:spcBef>
                <a:spcPts val="0"/>
              </a:spcBef>
              <a:spcAft>
                <a:spcPts val="0"/>
              </a:spcAft>
              <a:buNone/>
            </a:pPr>
            <a:r>
              <a:rPr b="1" lang="en-GB" sz="1200">
                <a:latin typeface="Courier New"/>
                <a:ea typeface="Courier New"/>
                <a:cs typeface="Courier New"/>
                <a:sym typeface="Courier New"/>
              </a:rPr>
              <a:t>  // Now process 0 can receive from the last process.</a:t>
            </a:r>
          </a:p>
          <a:p>
            <a:pPr lvl="0">
              <a:lnSpc>
                <a:spcPct val="100000"/>
              </a:lnSpc>
              <a:spcBef>
                <a:spcPts val="0"/>
              </a:spcBef>
              <a:spcAft>
                <a:spcPts val="0"/>
              </a:spcAft>
              <a:buNone/>
            </a:pPr>
            <a:r>
              <a:rPr b="1" lang="en-GB" sz="1200">
                <a:latin typeface="Courier New"/>
                <a:ea typeface="Courier New"/>
                <a:cs typeface="Courier New"/>
                <a:sym typeface="Courier New"/>
              </a:rPr>
              <a:t>  if (proc == 0) {</a:t>
            </a:r>
          </a:p>
          <a:p>
            <a:pPr lvl="0">
              <a:lnSpc>
                <a:spcPct val="100000"/>
              </a:lnSpc>
              <a:spcBef>
                <a:spcPts val="0"/>
              </a:spcBef>
              <a:spcAft>
                <a:spcPts val="0"/>
              </a:spcAft>
              <a:buNone/>
            </a:pPr>
            <a:r>
              <a:rPr b="1" lang="en-GB" sz="1200">
                <a:latin typeface="Courier New"/>
                <a:ea typeface="Courier New"/>
                <a:cs typeface="Courier New"/>
                <a:sym typeface="Courier New"/>
              </a:rPr>
              <a:t>      MPI_Recv(&amp;token, 1, MPI_INT, numProcs - 1, 0, MPI_COMM_WORLD, MPI_STATUS_IGNORE);</a:t>
            </a:r>
          </a:p>
          <a:p>
            <a:pPr lvl="0">
              <a:lnSpc>
                <a:spcPct val="100000"/>
              </a:lnSpc>
              <a:spcBef>
                <a:spcPts val="0"/>
              </a:spcBef>
              <a:spcAft>
                <a:spcPts val="0"/>
              </a:spcAft>
              <a:buNone/>
            </a:pPr>
            <a:r>
              <a:rPr b="1" lang="en-GB" sz="1200">
                <a:latin typeface="Courier New"/>
                <a:ea typeface="Courier New"/>
                <a:cs typeface="Courier New"/>
                <a:sym typeface="Courier New"/>
              </a:rPr>
              <a:t>  }</a:t>
            </a:r>
          </a:p>
          <a:p>
            <a:pPr lvl="0">
              <a:lnSpc>
                <a:spcPct val="100000"/>
              </a:lnSpc>
              <a:spcBef>
                <a:spcPts val="0"/>
              </a:spcBef>
              <a:spcAft>
                <a:spcPts val="0"/>
              </a:spcAft>
              <a:buNone/>
            </a:pPr>
            <a:r>
              <a:t/>
            </a:r>
            <a:endParaRPr sz="1000">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Star Topology</a:t>
            </a:r>
          </a:p>
        </p:txBody>
      </p:sp>
      <p:sp>
        <p:nvSpPr>
          <p:cNvPr id="228" name="Shape 228"/>
          <p:cNvSpPr txBox="1"/>
          <p:nvPr>
            <p:ph idx="1" type="body"/>
          </p:nvPr>
        </p:nvSpPr>
        <p:spPr>
          <a:xfrm>
            <a:off x="471900" y="1919075"/>
            <a:ext cx="8222100" cy="2710200"/>
          </a:xfrm>
          <a:prstGeom prst="rect">
            <a:avLst/>
          </a:prstGeom>
        </p:spPr>
        <p:txBody>
          <a:bodyPr anchorCtr="0" anchor="t" bIns="91425" lIns="91425" rIns="91425" tIns="91425">
            <a:noAutofit/>
          </a:bodyPr>
          <a:lstStyle/>
          <a:p>
            <a:pPr lvl="0">
              <a:lnSpc>
                <a:spcPct val="100000"/>
              </a:lnSpc>
              <a:spcBef>
                <a:spcPts val="0"/>
              </a:spcBef>
              <a:spcAft>
                <a:spcPts val="0"/>
              </a:spcAft>
              <a:buNone/>
            </a:pPr>
            <a:r>
              <a:rPr b="1" lang="en-GB" sz="1200">
                <a:latin typeface="Courier New"/>
                <a:ea typeface="Courier New"/>
                <a:cs typeface="Courier New"/>
                <a:sym typeface="Courier New"/>
              </a:rPr>
              <a:t>if (proc != center) {</a:t>
            </a:r>
          </a:p>
          <a:p>
            <a:pPr lvl="0">
              <a:lnSpc>
                <a:spcPct val="100000"/>
              </a:lnSpc>
              <a:spcBef>
                <a:spcPts val="0"/>
              </a:spcBef>
              <a:spcAft>
                <a:spcPts val="0"/>
              </a:spcAft>
              <a:buNone/>
            </a:pPr>
            <a:r>
              <a:rPr b="1" lang="en-GB" sz="1200">
                <a:latin typeface="Courier New"/>
                <a:ea typeface="Courier New"/>
                <a:cs typeface="Courier New"/>
                <a:sym typeface="Courier New"/>
              </a:rPr>
              <a:t>      MPI_Recv(&amp;token, 1, MPI_INT, center, 0, MPI_COMM_WORLD, MPI_STATUS_IGNORE);      //Send a response</a:t>
            </a:r>
          </a:p>
          <a:p>
            <a:pPr lvl="0">
              <a:lnSpc>
                <a:spcPct val="100000"/>
              </a:lnSpc>
              <a:spcBef>
                <a:spcPts val="0"/>
              </a:spcBef>
              <a:spcAft>
                <a:spcPts val="0"/>
              </a:spcAft>
              <a:buNone/>
            </a:pPr>
            <a:r>
              <a:rPr b="1" lang="en-GB" sz="1200">
                <a:latin typeface="Courier New"/>
                <a:ea typeface="Courier New"/>
                <a:cs typeface="Courier New"/>
                <a:sym typeface="Courier New"/>
              </a:rPr>
              <a:t>      MPI_Send(&amp;token, 1, MPI_INT, center % numProcs, 0, MPI_COMM_WORLD);</a:t>
            </a:r>
          </a:p>
          <a:p>
            <a:pPr lvl="0">
              <a:lnSpc>
                <a:spcPct val="100000"/>
              </a:lnSpc>
              <a:spcBef>
                <a:spcPts val="0"/>
              </a:spcBef>
              <a:spcAft>
                <a:spcPts val="0"/>
              </a:spcAft>
              <a:buNone/>
            </a:pPr>
            <a:r>
              <a:rPr b="1" lang="en-GB" sz="1200">
                <a:latin typeface="Courier New"/>
                <a:ea typeface="Courier New"/>
                <a:cs typeface="Courier New"/>
                <a:sym typeface="Courier New"/>
              </a:rPr>
              <a:t>} else {</a:t>
            </a:r>
          </a:p>
          <a:p>
            <a:pPr lvl="0">
              <a:lnSpc>
                <a:spcPct val="100000"/>
              </a:lnSpc>
              <a:spcBef>
                <a:spcPts val="0"/>
              </a:spcBef>
              <a:spcAft>
                <a:spcPts val="0"/>
              </a:spcAft>
              <a:buNone/>
            </a:pPr>
            <a:r>
              <a:rPr b="1" lang="en-GB" sz="1200">
                <a:latin typeface="Courier New"/>
                <a:ea typeface="Courier New"/>
                <a:cs typeface="Courier New"/>
                <a:sym typeface="Courier New"/>
              </a:rPr>
              <a:t>// Set the token's value if you are center</a:t>
            </a:r>
          </a:p>
          <a:p>
            <a:pPr indent="457200" lvl="0">
              <a:lnSpc>
                <a:spcPct val="100000"/>
              </a:lnSpc>
              <a:spcBef>
                <a:spcPts val="0"/>
              </a:spcBef>
              <a:spcAft>
                <a:spcPts val="0"/>
              </a:spcAft>
              <a:buNone/>
            </a:pPr>
            <a:r>
              <a:rPr b="1" lang="en-GB" sz="1200">
                <a:latin typeface="Courier New"/>
                <a:ea typeface="Courier New"/>
                <a:cs typeface="Courier New"/>
                <a:sym typeface="Courier New"/>
              </a:rPr>
              <a:t>for(int j = 0; j &lt; numProcs; ++j){</a:t>
            </a:r>
          </a:p>
          <a:p>
            <a:pPr lvl="0">
              <a:lnSpc>
                <a:spcPct val="100000"/>
              </a:lnSpc>
              <a:spcBef>
                <a:spcPts val="0"/>
              </a:spcBef>
              <a:spcAft>
                <a:spcPts val="0"/>
              </a:spcAft>
              <a:buNone/>
            </a:pPr>
            <a:r>
              <a:rPr b="1" lang="en-GB" sz="1200">
                <a:latin typeface="Courier New"/>
                <a:ea typeface="Courier New"/>
                <a:cs typeface="Courier New"/>
                <a:sym typeface="Courier New"/>
              </a:rPr>
              <a:t>        	if(j != proc){</a:t>
            </a:r>
          </a:p>
          <a:p>
            <a:pPr lvl="0">
              <a:lnSpc>
                <a:spcPct val="100000"/>
              </a:lnSpc>
              <a:spcBef>
                <a:spcPts val="0"/>
              </a:spcBef>
              <a:spcAft>
                <a:spcPts val="0"/>
              </a:spcAft>
              <a:buNone/>
            </a:pPr>
            <a:r>
              <a:rPr b="1" lang="en-GB" sz="1200">
                <a:latin typeface="Courier New"/>
                <a:ea typeface="Courier New"/>
                <a:cs typeface="Courier New"/>
                <a:sym typeface="Courier New"/>
              </a:rPr>
              <a:t>         		MPI_Send(&amp;token, 1, MPI_INT, j % numProcs, 0, MPI_COMM_WORLD);            //Receive responses</a:t>
            </a:r>
          </a:p>
          <a:p>
            <a:pPr lvl="0" rtl="0">
              <a:lnSpc>
                <a:spcPct val="100000"/>
              </a:lnSpc>
              <a:spcBef>
                <a:spcPts val="0"/>
              </a:spcBef>
              <a:spcAft>
                <a:spcPts val="0"/>
              </a:spcAft>
              <a:buNone/>
            </a:pPr>
            <a:r>
              <a:rPr b="1" lang="en-GB" sz="1200">
                <a:latin typeface="Courier New"/>
                <a:ea typeface="Courier New"/>
                <a:cs typeface="Courier New"/>
                <a:sym typeface="Courier New"/>
              </a:rPr>
              <a:t>          	MPI_Recv(&amp;token, 1, MPI_INT, j, 0, MPI_COMM_WORLD, MPI_STATUS_IGNORE);</a:t>
            </a:r>
          </a:p>
          <a:p>
            <a:pPr lvl="0">
              <a:lnSpc>
                <a:spcPct val="100000"/>
              </a:lnSpc>
              <a:spcBef>
                <a:spcPts val="0"/>
              </a:spcBef>
              <a:spcAft>
                <a:spcPts val="0"/>
              </a:spcAft>
              <a:buNone/>
            </a:pPr>
            <a:r>
              <a:rPr b="1" lang="en-GB" sz="1200">
                <a:latin typeface="Courier New"/>
                <a:ea typeface="Courier New"/>
                <a:cs typeface="Courier New"/>
                <a:sym typeface="Courier New"/>
              </a:rPr>
              <a:t>     	}</a:t>
            </a:r>
          </a:p>
          <a:p>
            <a:pPr indent="457200" lvl="0" rtl="0">
              <a:lnSpc>
                <a:spcPct val="100000"/>
              </a:lnSpc>
              <a:spcBef>
                <a:spcPts val="0"/>
              </a:spcBef>
              <a:spcAft>
                <a:spcPts val="0"/>
              </a:spcAft>
              <a:buNone/>
            </a:pPr>
            <a:r>
              <a:rPr b="1" lang="en-GB" sz="1200">
                <a:latin typeface="Courier New"/>
                <a:ea typeface="Courier New"/>
                <a:cs typeface="Courier New"/>
                <a:sym typeface="Courier New"/>
              </a:rPr>
              <a:t>}</a:t>
            </a:r>
          </a:p>
          <a:p>
            <a:pPr lvl="0">
              <a:lnSpc>
                <a:spcPct val="100000"/>
              </a:lnSpc>
              <a:spcBef>
                <a:spcPts val="0"/>
              </a:spcBef>
              <a:spcAft>
                <a:spcPts val="0"/>
              </a:spcAft>
              <a:buNone/>
            </a:pPr>
            <a:r>
              <a:rPr b="1" lang="en-GB" sz="1200">
                <a:latin typeface="Courier New"/>
                <a:ea typeface="Courier New"/>
                <a:cs typeface="Courier New"/>
                <a:sym typeface="Courier New"/>
              </a:rPr>
              <a:t>}</a:t>
            </a:r>
          </a:p>
          <a:p>
            <a:pPr lvl="0">
              <a:spcBef>
                <a:spcPts val="0"/>
              </a:spcBef>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Complete Topology</a:t>
            </a:r>
          </a:p>
        </p:txBody>
      </p:sp>
      <p:sp>
        <p:nvSpPr>
          <p:cNvPr id="234" name="Shape 234"/>
          <p:cNvSpPr txBox="1"/>
          <p:nvPr>
            <p:ph idx="1" type="body"/>
          </p:nvPr>
        </p:nvSpPr>
        <p:spPr>
          <a:xfrm>
            <a:off x="471900" y="1919075"/>
            <a:ext cx="8222100" cy="27102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b="1" lang="en-GB" sz="1200">
                <a:latin typeface="Courier New"/>
                <a:ea typeface="Courier New"/>
                <a:cs typeface="Courier New"/>
                <a:sym typeface="Courier New"/>
              </a:rPr>
              <a:t>//receive all messages before your turn to send</a:t>
            </a:r>
          </a:p>
          <a:p>
            <a:pPr lvl="0">
              <a:lnSpc>
                <a:spcPct val="100000"/>
              </a:lnSpc>
              <a:spcBef>
                <a:spcPts val="0"/>
              </a:spcBef>
              <a:spcAft>
                <a:spcPts val="0"/>
              </a:spcAft>
              <a:buNone/>
            </a:pPr>
            <a:r>
              <a:rPr b="1" lang="en-GB" sz="1200">
                <a:latin typeface="Courier New"/>
                <a:ea typeface="Courier New"/>
                <a:cs typeface="Courier New"/>
                <a:sym typeface="Courier New"/>
              </a:rPr>
              <a:t>if (proc != 0) {</a:t>
            </a:r>
          </a:p>
          <a:p>
            <a:pPr indent="457200" lvl="0">
              <a:lnSpc>
                <a:spcPct val="100000"/>
              </a:lnSpc>
              <a:spcBef>
                <a:spcPts val="0"/>
              </a:spcBef>
              <a:spcAft>
                <a:spcPts val="0"/>
              </a:spcAft>
              <a:buNone/>
            </a:pPr>
            <a:r>
              <a:rPr b="1" lang="en-GB" sz="1200">
                <a:latin typeface="Courier New"/>
                <a:ea typeface="Courier New"/>
                <a:cs typeface="Courier New"/>
                <a:sym typeface="Courier New"/>
              </a:rPr>
              <a:t>for(int j = 0; j &lt; proc; ++j){</a:t>
            </a:r>
          </a:p>
          <a:p>
            <a:pPr indent="457200" lvl="0" marL="457200" rtl="0">
              <a:lnSpc>
                <a:spcPct val="100000"/>
              </a:lnSpc>
              <a:spcBef>
                <a:spcPts val="0"/>
              </a:spcBef>
              <a:spcAft>
                <a:spcPts val="0"/>
              </a:spcAft>
              <a:buNone/>
            </a:pPr>
            <a:r>
              <a:rPr b="1" lang="en-GB" sz="1200">
                <a:latin typeface="Courier New"/>
                <a:ea typeface="Courier New"/>
                <a:cs typeface="Courier New"/>
                <a:sym typeface="Courier New"/>
              </a:rPr>
              <a:t>MPI_Recv(&amp;token, 1, MPI_INT, j, 0, MPI_COMM_WORLD, MPI_STATUS_IGNORE);</a:t>
            </a:r>
          </a:p>
          <a:p>
            <a:pPr indent="457200" lvl="0" rtl="0">
              <a:lnSpc>
                <a:spcPct val="100000"/>
              </a:lnSpc>
              <a:spcBef>
                <a:spcPts val="0"/>
              </a:spcBef>
              <a:spcAft>
                <a:spcPts val="0"/>
              </a:spcAft>
              <a:buNone/>
            </a:pPr>
            <a:r>
              <a:rPr b="1" lang="en-GB" sz="1200">
                <a:latin typeface="Courier New"/>
                <a:ea typeface="Courier New"/>
                <a:cs typeface="Courier New"/>
                <a:sym typeface="Courier New"/>
              </a:rPr>
              <a:t>}</a:t>
            </a:r>
          </a:p>
          <a:p>
            <a:pPr indent="0" lvl="0" rtl="0">
              <a:lnSpc>
                <a:spcPct val="100000"/>
              </a:lnSpc>
              <a:spcBef>
                <a:spcPts val="0"/>
              </a:spcBef>
              <a:spcAft>
                <a:spcPts val="0"/>
              </a:spcAft>
              <a:buNone/>
            </a:pPr>
            <a:r>
              <a:rPr b="1" lang="en-GB" sz="1200">
                <a:latin typeface="Courier New"/>
                <a:ea typeface="Courier New"/>
                <a:cs typeface="Courier New"/>
                <a:sym typeface="Courier New"/>
              </a:rPr>
              <a:t>}</a:t>
            </a:r>
          </a:p>
          <a:p>
            <a:pPr indent="0" lvl="0" rtl="0">
              <a:lnSpc>
                <a:spcPct val="100000"/>
              </a:lnSpc>
              <a:spcBef>
                <a:spcPts val="0"/>
              </a:spcBef>
              <a:spcAft>
                <a:spcPts val="0"/>
              </a:spcAft>
              <a:buNone/>
            </a:pPr>
            <a:r>
              <a:rPr b="1" lang="en-GB" sz="1200">
                <a:latin typeface="Courier New"/>
                <a:ea typeface="Courier New"/>
                <a:cs typeface="Courier New"/>
                <a:sym typeface="Courier New"/>
              </a:rPr>
              <a:t>//Send all of your messages</a:t>
            </a:r>
          </a:p>
          <a:p>
            <a:pPr indent="0" lvl="0" rtl="0">
              <a:lnSpc>
                <a:spcPct val="100000"/>
              </a:lnSpc>
              <a:spcBef>
                <a:spcPts val="0"/>
              </a:spcBef>
              <a:spcAft>
                <a:spcPts val="0"/>
              </a:spcAft>
              <a:buNone/>
            </a:pPr>
            <a:r>
              <a:rPr b="1" lang="en-GB" sz="1200">
                <a:latin typeface="Courier New"/>
                <a:ea typeface="Courier New"/>
                <a:cs typeface="Courier New"/>
                <a:sym typeface="Courier New"/>
              </a:rPr>
              <a:t>for(int j = 0; j &lt; numProcs; ++j){</a:t>
            </a:r>
          </a:p>
          <a:p>
            <a:pPr indent="457200" lvl="0" rtl="0">
              <a:lnSpc>
                <a:spcPct val="100000"/>
              </a:lnSpc>
              <a:spcBef>
                <a:spcPts val="0"/>
              </a:spcBef>
              <a:spcAft>
                <a:spcPts val="0"/>
              </a:spcAft>
              <a:buNone/>
            </a:pPr>
            <a:r>
              <a:rPr b="1" lang="en-GB" sz="1200">
                <a:latin typeface="Courier New"/>
                <a:ea typeface="Courier New"/>
                <a:cs typeface="Courier New"/>
                <a:sym typeface="Courier New"/>
              </a:rPr>
              <a:t>if(j != proc){</a:t>
            </a:r>
          </a:p>
          <a:p>
            <a:pPr indent="457200" lvl="0" marL="457200" rtl="0">
              <a:lnSpc>
                <a:spcPct val="100000"/>
              </a:lnSpc>
              <a:spcBef>
                <a:spcPts val="0"/>
              </a:spcBef>
              <a:spcAft>
                <a:spcPts val="0"/>
              </a:spcAft>
              <a:buNone/>
            </a:pPr>
            <a:r>
              <a:rPr b="1" lang="en-GB" sz="1200">
                <a:latin typeface="Courier New"/>
                <a:ea typeface="Courier New"/>
                <a:cs typeface="Courier New"/>
                <a:sym typeface="Courier New"/>
              </a:rPr>
              <a:t>MPI_Send(&amp;token, 1, MPI_INT, j % numProcs, 0, MPI_COMM_WORLD);</a:t>
            </a:r>
          </a:p>
          <a:p>
            <a:pPr indent="0" lvl="0" marL="457200" rtl="0">
              <a:lnSpc>
                <a:spcPct val="100000"/>
              </a:lnSpc>
              <a:spcBef>
                <a:spcPts val="0"/>
              </a:spcBef>
              <a:spcAft>
                <a:spcPts val="0"/>
              </a:spcAft>
              <a:buNone/>
            </a:pPr>
            <a:r>
              <a:rPr b="1" lang="en-GB" sz="1200">
                <a:latin typeface="Courier New"/>
                <a:ea typeface="Courier New"/>
                <a:cs typeface="Courier New"/>
                <a:sym typeface="Courier New"/>
              </a:rPr>
              <a:t>}</a:t>
            </a:r>
          </a:p>
          <a:p>
            <a:pPr lvl="0" rtl="0">
              <a:lnSpc>
                <a:spcPct val="100000"/>
              </a:lnSpc>
              <a:spcBef>
                <a:spcPts val="0"/>
              </a:spcBef>
              <a:spcAft>
                <a:spcPts val="0"/>
              </a:spcAft>
              <a:buNone/>
            </a:pPr>
            <a:r>
              <a:rPr b="1" lang="en-GB" sz="1200">
                <a:latin typeface="Courier New"/>
                <a:ea typeface="Courier New"/>
                <a:cs typeface="Courier New"/>
                <a:sym typeface="Courier New"/>
              </a:rPr>
              <a:t>}</a:t>
            </a:r>
          </a:p>
          <a:p>
            <a:pPr lvl="0" rtl="0">
              <a:lnSpc>
                <a:spcPct val="100000"/>
              </a:lnSpc>
              <a:spcBef>
                <a:spcPts val="0"/>
              </a:spcBef>
              <a:spcAft>
                <a:spcPts val="0"/>
              </a:spcAft>
              <a:buNone/>
            </a:pPr>
            <a:r>
              <a:rPr b="1" lang="en-GB" sz="1200">
                <a:latin typeface="Courier New"/>
                <a:ea typeface="Courier New"/>
                <a:cs typeface="Courier New"/>
                <a:sym typeface="Courier New"/>
              </a:rPr>
              <a:t>//receive all messages after your turn to send</a:t>
            </a:r>
          </a:p>
          <a:p>
            <a:pPr lvl="0">
              <a:lnSpc>
                <a:spcPct val="100000"/>
              </a:lnSpc>
              <a:spcBef>
                <a:spcPts val="0"/>
              </a:spcBef>
              <a:spcAft>
                <a:spcPts val="0"/>
              </a:spcAft>
              <a:buNone/>
            </a:pPr>
            <a:r>
              <a:rPr b="1" lang="en-GB" sz="1200">
                <a:latin typeface="Courier New"/>
                <a:ea typeface="Courier New"/>
                <a:cs typeface="Courier New"/>
                <a:sym typeface="Courier New"/>
              </a:rPr>
              <a:t>for(int j = proc + 1; j &lt; numProcs; ++j){</a:t>
            </a:r>
          </a:p>
          <a:p>
            <a:pPr indent="457200" lvl="0" rtl="0">
              <a:lnSpc>
                <a:spcPct val="100000"/>
              </a:lnSpc>
              <a:spcBef>
                <a:spcPts val="0"/>
              </a:spcBef>
              <a:spcAft>
                <a:spcPts val="0"/>
              </a:spcAft>
              <a:buNone/>
            </a:pPr>
            <a:r>
              <a:rPr b="1" lang="en-GB" sz="1200">
                <a:latin typeface="Courier New"/>
                <a:ea typeface="Courier New"/>
                <a:cs typeface="Courier New"/>
                <a:sym typeface="Courier New"/>
              </a:rPr>
              <a:t>MPI_Recv(&amp;token, 1, MPI_INT, j, 0, MPI_COMM_WORLD, MPI_STATUS_IGNORE);</a:t>
            </a:r>
          </a:p>
          <a:p>
            <a:pPr indent="0" lvl="0" marL="0" rtl="0">
              <a:lnSpc>
                <a:spcPct val="100000"/>
              </a:lnSpc>
              <a:spcBef>
                <a:spcPts val="0"/>
              </a:spcBef>
              <a:spcAft>
                <a:spcPts val="0"/>
              </a:spcAft>
              <a:buNone/>
            </a:pPr>
            <a:r>
              <a:rPr b="1" lang="en-GB" sz="1200">
                <a:latin typeface="Courier New"/>
                <a:ea typeface="Courier New"/>
                <a:cs typeface="Courier New"/>
                <a:sym typeface="Courier New"/>
              </a:rPr>
              <a:t>}</a:t>
            </a:r>
          </a:p>
          <a:p>
            <a:pPr lvl="0">
              <a:lnSpc>
                <a:spcPct val="100000"/>
              </a:lnSpc>
              <a:spcBef>
                <a:spcPts val="0"/>
              </a:spcBef>
              <a:spcAft>
                <a:spcPts val="0"/>
              </a:spcAft>
              <a:buNone/>
            </a:pPr>
            <a:r>
              <a:t/>
            </a:r>
            <a:endParaRPr b="1" sz="1200">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 name="Shape 77"/>
        <p:cNvGrpSpPr/>
        <p:nvPr/>
      </p:nvGrpSpPr>
      <p:grpSpPr>
        <a:xfrm>
          <a:off x="0" y="0"/>
          <a:ext cx="0" cy="0"/>
          <a:chOff x="0" y="0"/>
          <a:chExt cx="0" cy="0"/>
        </a:xfrm>
      </p:grpSpPr>
      <p:sp>
        <p:nvSpPr>
          <p:cNvPr id="78" name="Shape 78"/>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RDMA Send and </a:t>
            </a:r>
            <a:r>
              <a:rPr lang="en-GB"/>
              <a:t>Receive</a:t>
            </a:r>
          </a:p>
        </p:txBody>
      </p:sp>
      <p:sp>
        <p:nvSpPr>
          <p:cNvPr id="79" name="Shape 79"/>
          <p:cNvSpPr txBox="1"/>
          <p:nvPr>
            <p:ph idx="1" type="body"/>
          </p:nvPr>
        </p:nvSpPr>
        <p:spPr>
          <a:xfrm>
            <a:off x="471900" y="1919075"/>
            <a:ext cx="8222100" cy="2710200"/>
          </a:xfrm>
          <a:prstGeom prst="rect">
            <a:avLst/>
          </a:prstGeom>
        </p:spPr>
        <p:txBody>
          <a:bodyPr anchorCtr="0" anchor="t" bIns="91425" lIns="91425" rIns="91425" tIns="91425">
            <a:noAutofit/>
          </a:bodyPr>
          <a:lstStyle/>
          <a:p>
            <a:pPr lvl="0">
              <a:spcBef>
                <a:spcPts val="0"/>
              </a:spcBef>
              <a:buNone/>
            </a:pPr>
            <a:r>
              <a:rPr lang="en-GB"/>
              <a:t>Review</a:t>
            </a:r>
          </a:p>
          <a:p>
            <a:pPr lvl="0">
              <a:spcBef>
                <a:spcPts val="0"/>
              </a:spcBef>
              <a:buNone/>
            </a:pPr>
            <a:r>
              <a:rPr lang="en-GB"/>
              <a:t>Motivation</a:t>
            </a:r>
          </a:p>
          <a:p>
            <a:pPr lvl="0">
              <a:spcBef>
                <a:spcPts val="0"/>
              </a:spcBef>
              <a:buNone/>
            </a:pPr>
            <a:r>
              <a:rPr lang="en-GB"/>
              <a:t>RDMA send and RDMA </a:t>
            </a:r>
            <a:r>
              <a:rPr lang="en-GB"/>
              <a:t>Receive</a:t>
            </a:r>
          </a:p>
          <a:p>
            <a:pPr lvl="0">
              <a:spcBef>
                <a:spcPts val="0"/>
              </a:spcBef>
              <a:buNone/>
            </a:pPr>
            <a:r>
              <a:rPr lang="en-GB"/>
              <a:t>Trace files and trace program</a:t>
            </a:r>
          </a:p>
          <a:p>
            <a:pPr lvl="0">
              <a:spcBef>
                <a:spcPts val="0"/>
              </a:spcBef>
              <a:buNone/>
            </a:pPr>
            <a:r>
              <a:rPr lang="en-GB"/>
              <a:t>Findings</a:t>
            </a:r>
          </a:p>
          <a:p>
            <a:pPr lvl="0">
              <a:spcBef>
                <a:spcPts val="0"/>
              </a:spcBef>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sp>
        <p:nvSpPr>
          <p:cNvPr id="239" name="Shape 239"/>
          <p:cNvSpPr txBox="1"/>
          <p:nvPr>
            <p:ph type="title"/>
          </p:nvPr>
        </p:nvSpPr>
        <p:spPr>
          <a:xfrm>
            <a:off x="460950" y="2065350"/>
            <a:ext cx="8222100" cy="1012800"/>
          </a:xfrm>
          <a:prstGeom prst="rect">
            <a:avLst/>
          </a:prstGeom>
        </p:spPr>
        <p:txBody>
          <a:bodyPr anchorCtr="0" anchor="ctr" bIns="91425" lIns="91425" rIns="91425" tIns="91425">
            <a:noAutofit/>
          </a:bodyPr>
          <a:lstStyle/>
          <a:p>
            <a:pPr lvl="0">
              <a:spcBef>
                <a:spcPts val="0"/>
              </a:spcBef>
              <a:buNone/>
            </a:pPr>
            <a:r>
              <a:rPr lang="en-GB"/>
              <a:t>Traffic Tests</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sp>
        <p:nvSpPr>
          <p:cNvPr id="244" name="Shape 244"/>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Factors that </a:t>
            </a:r>
            <a:r>
              <a:rPr lang="en-GB"/>
              <a:t>affect</a:t>
            </a:r>
            <a:r>
              <a:rPr lang="en-GB"/>
              <a:t> message time</a:t>
            </a:r>
          </a:p>
        </p:txBody>
      </p:sp>
      <p:sp>
        <p:nvSpPr>
          <p:cNvPr id="245" name="Shape 245"/>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228600" lvl="0" marL="457200" rtl="0">
              <a:spcBef>
                <a:spcPts val="0"/>
              </a:spcBef>
            </a:pPr>
            <a:r>
              <a:rPr lang="en-GB"/>
              <a:t>Total number of messages</a:t>
            </a:r>
          </a:p>
          <a:p>
            <a:pPr indent="-228600" lvl="0" marL="457200" rtl="0">
              <a:spcBef>
                <a:spcPts val="0"/>
              </a:spcBef>
            </a:pPr>
            <a:r>
              <a:rPr lang="en-GB"/>
              <a:t>Total number of process endpoints</a:t>
            </a:r>
          </a:p>
          <a:p>
            <a:pPr indent="-228600" lvl="0" marL="457200" rtl="0">
              <a:spcBef>
                <a:spcPts val="0"/>
              </a:spcBef>
            </a:pPr>
            <a:r>
              <a:rPr lang="en-GB"/>
              <a:t>Division of processes among nodes</a:t>
            </a:r>
          </a:p>
          <a:p>
            <a:pPr indent="-228600" lvl="0" marL="457200">
              <a:spcBef>
                <a:spcPts val="0"/>
              </a:spcBef>
            </a:pPr>
            <a:r>
              <a:rPr lang="en-GB"/>
              <a:t>Total number of nodes</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sp>
        <p:nvSpPr>
          <p:cNvPr id="250" name="Shape 250"/>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Factors that affect message time (cont)</a:t>
            </a:r>
          </a:p>
        </p:txBody>
      </p:sp>
      <p:sp>
        <p:nvSpPr>
          <p:cNvPr id="251" name="Shape 251"/>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228600" lvl="0" marL="457200" rtl="0">
              <a:spcBef>
                <a:spcPts val="0"/>
              </a:spcBef>
            </a:pPr>
            <a:r>
              <a:rPr lang="en-GB"/>
              <a:t>Message Size</a:t>
            </a:r>
          </a:p>
          <a:p>
            <a:pPr indent="-228600" lvl="0" marL="457200" rtl="0">
              <a:spcBef>
                <a:spcPts val="0"/>
              </a:spcBef>
            </a:pPr>
            <a:r>
              <a:rPr lang="en-GB"/>
              <a:t>Memory Limits</a:t>
            </a:r>
          </a:p>
          <a:p>
            <a:pPr indent="-228600" lvl="0" marL="457200">
              <a:spcBef>
                <a:spcPts val="0"/>
              </a:spcBef>
            </a:pPr>
            <a:r>
              <a:rPr lang="en-GB"/>
              <a:t>Blocked processes</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Foreseeable hurdles</a:t>
            </a:r>
          </a:p>
        </p:txBody>
      </p:sp>
      <p:sp>
        <p:nvSpPr>
          <p:cNvPr id="257" name="Shape 257"/>
          <p:cNvSpPr txBox="1"/>
          <p:nvPr>
            <p:ph idx="1" type="body"/>
          </p:nvPr>
        </p:nvSpPr>
        <p:spPr>
          <a:xfrm>
            <a:off x="471900" y="1919075"/>
            <a:ext cx="8222100" cy="2710200"/>
          </a:xfrm>
          <a:prstGeom prst="rect">
            <a:avLst/>
          </a:prstGeom>
        </p:spPr>
        <p:txBody>
          <a:bodyPr anchorCtr="0" anchor="t" bIns="91425" lIns="91425" rIns="91425" tIns="91425">
            <a:noAutofit/>
          </a:bodyPr>
          <a:lstStyle/>
          <a:p>
            <a:pPr indent="-228600" lvl="0" marL="457200" rtl="0">
              <a:spcBef>
                <a:spcPts val="0"/>
              </a:spcBef>
            </a:pPr>
            <a:r>
              <a:rPr lang="en-GB"/>
              <a:t>Data management</a:t>
            </a:r>
          </a:p>
          <a:p>
            <a:pPr indent="-228600" lvl="0" marL="457200" rtl="0">
              <a:spcBef>
                <a:spcPts val="0"/>
              </a:spcBef>
            </a:pPr>
            <a:r>
              <a:rPr lang="en-GB"/>
              <a:t>A variety of parameters</a:t>
            </a:r>
          </a:p>
          <a:p>
            <a:pPr indent="-228600" lvl="0" marL="457200" rtl="0">
              <a:spcBef>
                <a:spcPts val="0"/>
              </a:spcBef>
            </a:pPr>
            <a:r>
              <a:rPr lang="en-GB"/>
              <a:t>Uncontrollable traffic</a:t>
            </a:r>
          </a:p>
          <a:p>
            <a:pPr indent="-228600" lvl="0" marL="457200">
              <a:spcBef>
                <a:spcPts val="0"/>
              </a:spcBef>
            </a:pPr>
            <a:r>
              <a:rPr lang="en-GB"/>
              <a:t>Process allocation</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 name="Shape 261"/>
        <p:cNvGrpSpPr/>
        <p:nvPr/>
      </p:nvGrpSpPr>
      <p:grpSpPr>
        <a:xfrm>
          <a:off x="0" y="0"/>
          <a:ext cx="0" cy="0"/>
          <a:chOff x="0" y="0"/>
          <a:chExt cx="0" cy="0"/>
        </a:xfrm>
      </p:grpSpPr>
      <p:sp>
        <p:nvSpPr>
          <p:cNvPr id="262" name="Shape 262"/>
          <p:cNvSpPr txBox="1"/>
          <p:nvPr>
            <p:ph idx="1" type="body"/>
          </p:nvPr>
        </p:nvSpPr>
        <p:spPr>
          <a:xfrm>
            <a:off x="57150" y="4696825"/>
            <a:ext cx="8382000" cy="446700"/>
          </a:xfrm>
          <a:prstGeom prst="rect">
            <a:avLst/>
          </a:prstGeom>
        </p:spPr>
        <p:txBody>
          <a:bodyPr anchorCtr="0" anchor="ctr" bIns="91425" lIns="91425" rIns="91425" tIns="91425">
            <a:noAutofit/>
          </a:bodyPr>
          <a:lstStyle/>
          <a:p>
            <a:pPr lvl="0" algn="ctr">
              <a:spcBef>
                <a:spcPts val="0"/>
              </a:spcBef>
              <a:buNone/>
            </a:pPr>
            <a:r>
              <a:rPr lang="en-GB"/>
              <a:t>Team 8 • Nathan Justice • Rob Fitzgerald •  Matthew Kalan •  Mapping Heracles Implementation</a:t>
            </a:r>
          </a:p>
        </p:txBody>
      </p:sp>
      <p:sp>
        <p:nvSpPr>
          <p:cNvPr id="263" name="Shape 263"/>
          <p:cNvSpPr txBox="1"/>
          <p:nvPr/>
        </p:nvSpPr>
        <p:spPr>
          <a:xfrm>
            <a:off x="3129050" y="2167800"/>
            <a:ext cx="3752700" cy="807900"/>
          </a:xfrm>
          <a:prstGeom prst="rect">
            <a:avLst/>
          </a:prstGeom>
          <a:noFill/>
          <a:ln>
            <a:noFill/>
          </a:ln>
        </p:spPr>
        <p:txBody>
          <a:bodyPr anchorCtr="0" anchor="t" bIns="91425" lIns="91425" rIns="91425" tIns="91425">
            <a:noAutofit/>
          </a:bodyPr>
          <a:lstStyle/>
          <a:p>
            <a:pPr lvl="0">
              <a:spcBef>
                <a:spcPts val="0"/>
              </a:spcBef>
              <a:buNone/>
            </a:pPr>
            <a:r>
              <a:rPr lang="en-GB" sz="3600"/>
              <a:t>questions?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sp>
        <p:nvSpPr>
          <p:cNvPr id="84" name="Shape 84"/>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Review</a:t>
            </a:r>
          </a:p>
        </p:txBody>
      </p:sp>
      <p:sp>
        <p:nvSpPr>
          <p:cNvPr id="85" name="Shape 85"/>
          <p:cNvSpPr txBox="1"/>
          <p:nvPr>
            <p:ph idx="1" type="body"/>
          </p:nvPr>
        </p:nvSpPr>
        <p:spPr>
          <a:xfrm>
            <a:off x="471900" y="1919075"/>
            <a:ext cx="8222100" cy="3111600"/>
          </a:xfrm>
          <a:prstGeom prst="rect">
            <a:avLst/>
          </a:prstGeom>
        </p:spPr>
        <p:txBody>
          <a:bodyPr anchorCtr="0" anchor="t" bIns="91425" lIns="91425" rIns="91425" tIns="91425">
            <a:noAutofit/>
          </a:bodyPr>
          <a:lstStyle/>
          <a:p>
            <a:pPr lvl="0" rtl="0">
              <a:spcBef>
                <a:spcPts val="0"/>
              </a:spcBef>
              <a:spcAft>
                <a:spcPts val="800"/>
              </a:spcAft>
              <a:buNone/>
            </a:pPr>
            <a:r>
              <a:rPr lang="en-GB">
                <a:solidFill>
                  <a:srgbClr val="000000"/>
                </a:solidFill>
                <a:latin typeface="Times New Roman"/>
                <a:ea typeface="Times New Roman"/>
                <a:cs typeface="Times New Roman"/>
                <a:sym typeface="Times New Roman"/>
              </a:rPr>
              <a:t>We have covered InfiniBand as an emerging technology that is gaining rapid acceptance in the HPG domain. The architecture is an industry standard interconnection technology which aims to provide low latency and high bandwidth communication.</a:t>
            </a:r>
          </a:p>
          <a:p>
            <a:pPr lvl="0" rtl="0">
              <a:spcBef>
                <a:spcPts val="0"/>
              </a:spcBef>
              <a:spcAft>
                <a:spcPts val="800"/>
              </a:spcAft>
              <a:buNone/>
            </a:pPr>
            <a:r>
              <a:rPr lang="en-GB">
                <a:solidFill>
                  <a:srgbClr val="000000"/>
                </a:solidFill>
                <a:latin typeface="Times New Roman"/>
                <a:ea typeface="Times New Roman"/>
                <a:cs typeface="Times New Roman"/>
                <a:sym typeface="Times New Roman"/>
              </a:rPr>
              <a:t>Our focus is on InfiniBand Implementation of the connectX3 adapter and switchX2 from Mellanox Tech which is on Heracles.We have find out the adapter’s architecture, design and processing capabilities in our research presentation.</a:t>
            </a:r>
          </a:p>
          <a:p>
            <a:pPr lvl="0" rtl="0">
              <a:spcBef>
                <a:spcPts val="0"/>
              </a:spcBef>
              <a:spcAft>
                <a:spcPts val="800"/>
              </a:spcAft>
              <a:buNone/>
            </a:pPr>
            <a:r>
              <a:rPr lang="en-GB">
                <a:solidFill>
                  <a:srgbClr val="000000"/>
                </a:solidFill>
                <a:latin typeface="Times New Roman"/>
                <a:ea typeface="Times New Roman"/>
                <a:cs typeface="Times New Roman"/>
                <a:sym typeface="Times New Roman"/>
              </a:rPr>
              <a:t>From our research paper, Connect X adapter architecture was used. It enhances the scalability and performance of InfiniBand on multicore clusters. It is also a network interface adapter.</a:t>
            </a:r>
          </a:p>
          <a:p>
            <a:pPr lvl="0">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Motivation</a:t>
            </a:r>
          </a:p>
        </p:txBody>
      </p:sp>
      <p:sp>
        <p:nvSpPr>
          <p:cNvPr id="91" name="Shape 91"/>
          <p:cNvSpPr txBox="1"/>
          <p:nvPr>
            <p:ph idx="1" type="body"/>
          </p:nvPr>
        </p:nvSpPr>
        <p:spPr>
          <a:xfrm>
            <a:off x="471900" y="1919075"/>
            <a:ext cx="8222100" cy="2710200"/>
          </a:xfrm>
          <a:prstGeom prst="rect">
            <a:avLst/>
          </a:prstGeom>
        </p:spPr>
        <p:txBody>
          <a:bodyPr anchorCtr="0" anchor="t" bIns="91425" lIns="91425" rIns="91425" tIns="91425">
            <a:noAutofit/>
          </a:bodyPr>
          <a:lstStyle/>
          <a:p>
            <a:pPr lvl="0">
              <a:spcBef>
                <a:spcPts val="0"/>
              </a:spcBef>
              <a:buNone/>
            </a:pPr>
            <a:r>
              <a:rPr lang="en-GB" sz="3000">
                <a:solidFill>
                  <a:srgbClr val="000000"/>
                </a:solidFill>
                <a:latin typeface="Times New Roman"/>
                <a:ea typeface="Times New Roman"/>
                <a:cs typeface="Times New Roman"/>
                <a:sym typeface="Times New Roman"/>
              </a:rPr>
              <a:t>The main goal of this section of the program is to pass message(s) from one node to another using RDMA and to record the manner in which the message is passed, based on the RDMA send and RDMA receive</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
        <p:nvSpPr>
          <p:cNvPr id="96" name="Shape 96"/>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Criteria for RDMA send and </a:t>
            </a:r>
            <a:r>
              <a:rPr lang="en-GB"/>
              <a:t>receive</a:t>
            </a:r>
          </a:p>
        </p:txBody>
      </p:sp>
      <p:pic>
        <p:nvPicPr>
          <p:cNvPr id="97" name="Shape 97"/>
          <p:cNvPicPr preferRelativeResize="0"/>
          <p:nvPr/>
        </p:nvPicPr>
        <p:blipFill rotWithShape="1">
          <a:blip r:embed="rId3">
            <a:alphaModFix/>
          </a:blip>
          <a:srcRect b="35541" l="24010" r="23310" t="18235"/>
          <a:stretch/>
        </p:blipFill>
        <p:spPr>
          <a:xfrm>
            <a:off x="163325" y="1819050"/>
            <a:ext cx="4389450" cy="2998274"/>
          </a:xfrm>
          <a:prstGeom prst="rect">
            <a:avLst/>
          </a:prstGeom>
          <a:noFill/>
          <a:ln>
            <a:noFill/>
          </a:ln>
        </p:spPr>
      </p:pic>
      <p:pic>
        <p:nvPicPr>
          <p:cNvPr id="98" name="Shape 98"/>
          <p:cNvPicPr preferRelativeResize="0"/>
          <p:nvPr/>
        </p:nvPicPr>
        <p:blipFill rotWithShape="1">
          <a:blip r:embed="rId4">
            <a:alphaModFix/>
          </a:blip>
          <a:srcRect b="34316" l="23663" r="25404" t="17411"/>
          <a:stretch/>
        </p:blipFill>
        <p:spPr>
          <a:xfrm>
            <a:off x="4655450" y="1819050"/>
            <a:ext cx="4286425" cy="2998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RDMA send and RDMA </a:t>
            </a:r>
            <a:r>
              <a:rPr lang="en-GB"/>
              <a:t>receive</a:t>
            </a:r>
          </a:p>
        </p:txBody>
      </p:sp>
      <p:sp>
        <p:nvSpPr>
          <p:cNvPr id="104" name="Shape 104"/>
          <p:cNvSpPr txBox="1"/>
          <p:nvPr>
            <p:ph idx="1" type="body"/>
          </p:nvPr>
        </p:nvSpPr>
        <p:spPr>
          <a:xfrm>
            <a:off x="371525" y="1969250"/>
            <a:ext cx="7858200" cy="2885700"/>
          </a:xfrm>
          <a:prstGeom prst="rect">
            <a:avLst/>
          </a:prstGeom>
        </p:spPr>
        <p:txBody>
          <a:bodyPr anchorCtr="0" anchor="t" bIns="91425" lIns="91425" rIns="91425" tIns="91425">
            <a:noAutofit/>
          </a:bodyPr>
          <a:lstStyle/>
          <a:p>
            <a:pPr lvl="0" rtl="0">
              <a:spcBef>
                <a:spcPts val="0"/>
              </a:spcBef>
              <a:spcAft>
                <a:spcPts val="800"/>
              </a:spcAft>
              <a:buNone/>
            </a:pPr>
            <a:r>
              <a:rPr lang="en-GB" sz="1200">
                <a:solidFill>
                  <a:srgbClr val="000000"/>
                </a:solidFill>
                <a:latin typeface="Times New Roman"/>
                <a:ea typeface="Times New Roman"/>
                <a:cs typeface="Times New Roman"/>
                <a:sym typeface="Times New Roman"/>
              </a:rPr>
              <a:t>RDMA send Functions used to implement send data in the project includes</a:t>
            </a:r>
          </a:p>
          <a:p>
            <a:pPr lvl="0" rtl="0">
              <a:spcBef>
                <a:spcPts val="0"/>
              </a:spcBef>
              <a:spcAft>
                <a:spcPts val="800"/>
              </a:spcAft>
              <a:buNone/>
            </a:pPr>
            <a:r>
              <a:rPr b="1" lang="en-GB" sz="1200">
                <a:solidFill>
                  <a:srgbClr val="000000"/>
                </a:solidFill>
                <a:latin typeface="Times New Roman"/>
                <a:ea typeface="Times New Roman"/>
                <a:cs typeface="Times New Roman"/>
                <a:sym typeface="Times New Roman"/>
              </a:rPr>
              <a:t>Ibv_get_device_list: </a:t>
            </a:r>
            <a:r>
              <a:rPr lang="en-GB" sz="1200">
                <a:solidFill>
                  <a:srgbClr val="000000"/>
                </a:solidFill>
                <a:latin typeface="Times New Roman"/>
                <a:ea typeface="Times New Roman"/>
                <a:cs typeface="Times New Roman"/>
                <a:sym typeface="Times New Roman"/>
              </a:rPr>
              <a:t>Use to get the device list in the fabric</a:t>
            </a:r>
          </a:p>
          <a:p>
            <a:pPr indent="0" lvl="0" marL="0" rtl="0">
              <a:spcBef>
                <a:spcPts val="0"/>
              </a:spcBef>
              <a:spcAft>
                <a:spcPts val="800"/>
              </a:spcAft>
              <a:buNone/>
            </a:pPr>
            <a:r>
              <a:rPr b="1" lang="en-GB" sz="1200">
                <a:solidFill>
                  <a:srgbClr val="000000"/>
                </a:solidFill>
                <a:latin typeface="Times New Roman"/>
                <a:ea typeface="Times New Roman"/>
                <a:cs typeface="Times New Roman"/>
                <a:sym typeface="Times New Roman"/>
              </a:rPr>
              <a:t>Ibv_alloc_pd(): </a:t>
            </a:r>
            <a:r>
              <a:rPr lang="en-GB" sz="1200">
                <a:solidFill>
                  <a:srgbClr val="000000"/>
                </a:solidFill>
                <a:latin typeface="Times New Roman"/>
                <a:ea typeface="Times New Roman"/>
                <a:cs typeface="Times New Roman"/>
                <a:sym typeface="Times New Roman"/>
              </a:rPr>
              <a:t>Used to allocate the protection domain in the send side, so no other domain has access to the message except those nodes in the domain</a:t>
            </a:r>
          </a:p>
          <a:p>
            <a:pPr lvl="0" rtl="0">
              <a:spcBef>
                <a:spcPts val="0"/>
              </a:spcBef>
              <a:spcAft>
                <a:spcPts val="800"/>
              </a:spcAft>
              <a:buNone/>
            </a:pPr>
            <a:r>
              <a:rPr b="1" lang="en-GB" sz="1200">
                <a:solidFill>
                  <a:srgbClr val="000000"/>
                </a:solidFill>
                <a:latin typeface="Times New Roman"/>
                <a:ea typeface="Times New Roman"/>
                <a:cs typeface="Times New Roman"/>
                <a:sym typeface="Times New Roman"/>
              </a:rPr>
              <a:t>Ibv_reg_mr(): </a:t>
            </a:r>
            <a:r>
              <a:rPr lang="en-GB" sz="1200">
                <a:solidFill>
                  <a:srgbClr val="000000"/>
                </a:solidFill>
                <a:latin typeface="Times New Roman"/>
                <a:ea typeface="Times New Roman"/>
                <a:cs typeface="Times New Roman"/>
                <a:sym typeface="Times New Roman"/>
              </a:rPr>
              <a:t>Used to allocate memory</a:t>
            </a:r>
          </a:p>
          <a:p>
            <a:pPr lvl="0" rtl="0">
              <a:spcBef>
                <a:spcPts val="0"/>
              </a:spcBef>
              <a:spcAft>
                <a:spcPts val="800"/>
              </a:spcAft>
              <a:buNone/>
            </a:pPr>
            <a:r>
              <a:rPr b="1" lang="en-GB" sz="1200">
                <a:solidFill>
                  <a:srgbClr val="000000"/>
                </a:solidFill>
                <a:latin typeface="Times New Roman"/>
                <a:ea typeface="Times New Roman"/>
                <a:cs typeface="Times New Roman"/>
                <a:sym typeface="Times New Roman"/>
              </a:rPr>
              <a:t> Ibv_create_cq(): </a:t>
            </a:r>
            <a:r>
              <a:rPr lang="en-GB" sz="1200">
                <a:solidFill>
                  <a:srgbClr val="000000"/>
                </a:solidFill>
                <a:latin typeface="Times New Roman"/>
                <a:ea typeface="Times New Roman"/>
                <a:cs typeface="Times New Roman"/>
                <a:sym typeface="Times New Roman"/>
              </a:rPr>
              <a:t>Use to create the completion queue on the send side</a:t>
            </a:r>
          </a:p>
          <a:p>
            <a:pPr lvl="0" rtl="0">
              <a:spcBef>
                <a:spcPts val="0"/>
              </a:spcBef>
              <a:spcAft>
                <a:spcPts val="800"/>
              </a:spcAft>
              <a:buNone/>
            </a:pPr>
            <a:r>
              <a:rPr b="1" lang="en-GB" sz="1200">
                <a:solidFill>
                  <a:srgbClr val="000000"/>
                </a:solidFill>
                <a:latin typeface="Times New Roman"/>
                <a:ea typeface="Times New Roman"/>
                <a:cs typeface="Times New Roman"/>
                <a:sym typeface="Times New Roman"/>
              </a:rPr>
              <a:t>Ibv_create_qp(): </a:t>
            </a:r>
            <a:r>
              <a:rPr lang="en-GB" sz="1200">
                <a:solidFill>
                  <a:srgbClr val="000000"/>
                </a:solidFill>
                <a:latin typeface="Times New Roman"/>
                <a:ea typeface="Times New Roman"/>
                <a:cs typeface="Times New Roman"/>
                <a:sym typeface="Times New Roman"/>
              </a:rPr>
              <a:t>Use to create the queue pair</a:t>
            </a:r>
          </a:p>
          <a:p>
            <a:pPr lvl="0" rtl="0">
              <a:spcBef>
                <a:spcPts val="0"/>
              </a:spcBef>
              <a:spcAft>
                <a:spcPts val="800"/>
              </a:spcAft>
              <a:buNone/>
            </a:pPr>
            <a:r>
              <a:rPr b="1" lang="en-GB" sz="1200">
                <a:solidFill>
                  <a:srgbClr val="000000"/>
                </a:solidFill>
                <a:latin typeface="Times New Roman"/>
                <a:ea typeface="Times New Roman"/>
                <a:cs typeface="Times New Roman"/>
                <a:sym typeface="Times New Roman"/>
              </a:rPr>
              <a:t>Ibv_post_send() :</a:t>
            </a:r>
            <a:r>
              <a:rPr lang="en-GB" sz="1200">
                <a:solidFill>
                  <a:srgbClr val="000000"/>
                </a:solidFill>
                <a:latin typeface="Times New Roman"/>
                <a:ea typeface="Times New Roman"/>
                <a:cs typeface="Times New Roman"/>
                <a:sym typeface="Times New Roman"/>
              </a:rPr>
              <a:t> Used to pass the message from the send side</a:t>
            </a:r>
          </a:p>
          <a:p>
            <a:pPr lvl="0" rtl="0">
              <a:spcBef>
                <a:spcPts val="0"/>
              </a:spcBef>
              <a:spcAft>
                <a:spcPts val="800"/>
              </a:spcAft>
              <a:buNone/>
            </a:pPr>
            <a:r>
              <a:rPr b="1" lang="en-GB" sz="1200">
                <a:solidFill>
                  <a:srgbClr val="000000"/>
                </a:solidFill>
                <a:latin typeface="Times New Roman"/>
                <a:ea typeface="Times New Roman"/>
                <a:cs typeface="Times New Roman"/>
                <a:sym typeface="Times New Roman"/>
              </a:rPr>
              <a:t>Ibv_poll_cq():</a:t>
            </a:r>
            <a:r>
              <a:rPr lang="en-GB" sz="1200">
                <a:solidFill>
                  <a:srgbClr val="000000"/>
                </a:solidFill>
                <a:latin typeface="Times New Roman"/>
                <a:ea typeface="Times New Roman"/>
                <a:cs typeface="Times New Roman"/>
                <a:sym typeface="Times New Roman"/>
              </a:rPr>
              <a:t> Gathers all the event between the send and receive and send it to the report field of the status entry</a:t>
            </a:r>
          </a:p>
          <a:p>
            <a:pPr lv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GB"/>
              <a:t>RDMA </a:t>
            </a:r>
            <a:r>
              <a:rPr lang="en-GB"/>
              <a:t>receive</a:t>
            </a:r>
          </a:p>
        </p:txBody>
      </p:sp>
      <p:sp>
        <p:nvSpPr>
          <p:cNvPr id="110" name="Shape 110"/>
          <p:cNvSpPr txBox="1"/>
          <p:nvPr>
            <p:ph idx="1" type="body"/>
          </p:nvPr>
        </p:nvSpPr>
        <p:spPr>
          <a:xfrm>
            <a:off x="471900" y="1919075"/>
            <a:ext cx="8410200" cy="3136500"/>
          </a:xfrm>
          <a:prstGeom prst="rect">
            <a:avLst/>
          </a:prstGeom>
        </p:spPr>
        <p:txBody>
          <a:bodyPr anchorCtr="0" anchor="t" bIns="91425" lIns="91425" rIns="91425" tIns="91425">
            <a:noAutofit/>
          </a:bodyPr>
          <a:lstStyle/>
          <a:p>
            <a:pPr lvl="0" rtl="0">
              <a:spcBef>
                <a:spcPts val="0"/>
              </a:spcBef>
              <a:spcAft>
                <a:spcPts val="800"/>
              </a:spcAft>
              <a:buNone/>
            </a:pPr>
            <a:r>
              <a:rPr lang="en-GB" sz="1400">
                <a:solidFill>
                  <a:srgbClr val="000000"/>
                </a:solidFill>
                <a:latin typeface="Times New Roman"/>
                <a:ea typeface="Times New Roman"/>
                <a:cs typeface="Times New Roman"/>
                <a:sym typeface="Times New Roman"/>
              </a:rPr>
              <a:t>Functions used to implement the  receive data includes</a:t>
            </a:r>
          </a:p>
          <a:p>
            <a:pPr lvl="0" rtl="0">
              <a:spcBef>
                <a:spcPts val="0"/>
              </a:spcBef>
              <a:spcAft>
                <a:spcPts val="800"/>
              </a:spcAft>
              <a:buNone/>
            </a:pPr>
            <a:r>
              <a:rPr b="1" lang="en-GB" sz="1400">
                <a:solidFill>
                  <a:srgbClr val="000000"/>
                </a:solidFill>
                <a:latin typeface="Times New Roman"/>
                <a:ea typeface="Times New Roman"/>
                <a:cs typeface="Times New Roman"/>
                <a:sym typeface="Times New Roman"/>
              </a:rPr>
              <a:t>Ibv_alloc_pd(): </a:t>
            </a:r>
            <a:r>
              <a:rPr lang="en-GB" sz="1400">
                <a:solidFill>
                  <a:srgbClr val="000000"/>
                </a:solidFill>
                <a:latin typeface="Times New Roman"/>
                <a:ea typeface="Times New Roman"/>
                <a:cs typeface="Times New Roman"/>
                <a:sym typeface="Times New Roman"/>
              </a:rPr>
              <a:t>Used to allocate the protection domain in the receive side, so no other domain can respond to the send request.</a:t>
            </a:r>
          </a:p>
          <a:p>
            <a:pPr lvl="0" rtl="0">
              <a:spcBef>
                <a:spcPts val="0"/>
              </a:spcBef>
              <a:spcAft>
                <a:spcPts val="800"/>
              </a:spcAft>
              <a:buNone/>
            </a:pPr>
            <a:r>
              <a:rPr b="1" lang="en-GB" sz="1400">
                <a:solidFill>
                  <a:srgbClr val="000000"/>
                </a:solidFill>
                <a:latin typeface="Times New Roman"/>
                <a:ea typeface="Times New Roman"/>
                <a:cs typeface="Times New Roman"/>
                <a:sym typeface="Times New Roman"/>
              </a:rPr>
              <a:t>Ibv_reg_mr():</a:t>
            </a:r>
            <a:r>
              <a:rPr lang="en-GB" sz="1400">
                <a:solidFill>
                  <a:srgbClr val="000000"/>
                </a:solidFill>
                <a:latin typeface="Times New Roman"/>
                <a:ea typeface="Times New Roman"/>
                <a:cs typeface="Times New Roman"/>
                <a:sym typeface="Times New Roman"/>
              </a:rPr>
              <a:t>Used to allocate a memory location in the receive side</a:t>
            </a:r>
          </a:p>
          <a:p>
            <a:pPr lvl="0" rtl="0">
              <a:spcBef>
                <a:spcPts val="0"/>
              </a:spcBef>
              <a:spcAft>
                <a:spcPts val="800"/>
              </a:spcAft>
              <a:buNone/>
            </a:pPr>
            <a:r>
              <a:rPr b="1" lang="en-GB" sz="1400">
                <a:solidFill>
                  <a:srgbClr val="000000"/>
                </a:solidFill>
                <a:latin typeface="Times New Roman"/>
                <a:ea typeface="Times New Roman"/>
                <a:cs typeface="Times New Roman"/>
                <a:sym typeface="Times New Roman"/>
              </a:rPr>
              <a:t>Ibv_create_cq():</a:t>
            </a:r>
            <a:r>
              <a:rPr lang="en-GB" sz="1400">
                <a:solidFill>
                  <a:srgbClr val="000000"/>
                </a:solidFill>
                <a:latin typeface="Times New Roman"/>
                <a:ea typeface="Times New Roman"/>
                <a:cs typeface="Times New Roman"/>
                <a:sym typeface="Times New Roman"/>
              </a:rPr>
              <a:t>Used to create a completion queue in the receive side</a:t>
            </a:r>
          </a:p>
          <a:p>
            <a:pPr lvl="0" rtl="0">
              <a:spcBef>
                <a:spcPts val="0"/>
              </a:spcBef>
              <a:spcAft>
                <a:spcPts val="800"/>
              </a:spcAft>
              <a:buNone/>
            </a:pPr>
            <a:r>
              <a:rPr b="1" lang="en-GB" sz="1400">
                <a:solidFill>
                  <a:srgbClr val="000000"/>
                </a:solidFill>
                <a:latin typeface="Times New Roman"/>
                <a:ea typeface="Times New Roman"/>
                <a:cs typeface="Times New Roman"/>
                <a:sym typeface="Times New Roman"/>
              </a:rPr>
              <a:t>Ibv_create_qp(): </a:t>
            </a:r>
            <a:r>
              <a:rPr lang="en-GB" sz="1400">
                <a:solidFill>
                  <a:srgbClr val="000000"/>
                </a:solidFill>
                <a:latin typeface="Times New Roman"/>
                <a:ea typeface="Times New Roman"/>
                <a:cs typeface="Times New Roman"/>
                <a:sym typeface="Times New Roman"/>
              </a:rPr>
              <a:t>Used to create a queue pair that communicates with the queue pair of the send side</a:t>
            </a:r>
          </a:p>
          <a:p>
            <a:pPr lvl="0" rtl="0">
              <a:spcBef>
                <a:spcPts val="0"/>
              </a:spcBef>
              <a:spcAft>
                <a:spcPts val="800"/>
              </a:spcAft>
              <a:buNone/>
            </a:pPr>
            <a:r>
              <a:rPr b="1" lang="en-GB" sz="1400">
                <a:solidFill>
                  <a:srgbClr val="000000"/>
                </a:solidFill>
                <a:latin typeface="Times New Roman"/>
                <a:ea typeface="Times New Roman"/>
                <a:cs typeface="Times New Roman"/>
                <a:sym typeface="Times New Roman"/>
              </a:rPr>
              <a:t>Recv_cq: </a:t>
            </a:r>
            <a:r>
              <a:rPr lang="en-GB" sz="1400">
                <a:solidFill>
                  <a:srgbClr val="000000"/>
                </a:solidFill>
                <a:latin typeface="Times New Roman"/>
                <a:ea typeface="Times New Roman"/>
                <a:cs typeface="Times New Roman"/>
                <a:sym typeface="Times New Roman"/>
              </a:rPr>
              <a:t>Used to receive the completion queue of the send side</a:t>
            </a:r>
          </a:p>
          <a:p>
            <a:pPr lvl="0" rtl="0">
              <a:spcBef>
                <a:spcPts val="0"/>
              </a:spcBef>
              <a:spcAft>
                <a:spcPts val="800"/>
              </a:spcAft>
              <a:buNone/>
            </a:pPr>
            <a:r>
              <a:rPr b="1" lang="en-GB" sz="1400">
                <a:solidFill>
                  <a:srgbClr val="000000"/>
                </a:solidFill>
                <a:latin typeface="Times New Roman"/>
                <a:ea typeface="Times New Roman"/>
                <a:cs typeface="Times New Roman"/>
                <a:sym typeface="Times New Roman"/>
              </a:rPr>
              <a:t>List.addr: </a:t>
            </a:r>
            <a:r>
              <a:rPr lang="en-GB" sz="1400">
                <a:solidFill>
                  <a:srgbClr val="000000"/>
                </a:solidFill>
                <a:latin typeface="Times New Roman"/>
                <a:ea typeface="Times New Roman"/>
                <a:cs typeface="Times New Roman"/>
                <a:sym typeface="Times New Roman"/>
              </a:rPr>
              <a:t>This matches the address requirements of the send side</a:t>
            </a:r>
            <a:r>
              <a:rPr b="1" lang="en-GB" sz="1400">
                <a:solidFill>
                  <a:srgbClr val="000000"/>
                </a:solidFill>
                <a:latin typeface="Times New Roman"/>
                <a:ea typeface="Times New Roman"/>
                <a:cs typeface="Times New Roman"/>
                <a:sym typeface="Times New Roman"/>
              </a:rPr>
              <a:t> </a:t>
            </a:r>
          </a:p>
          <a:p>
            <a:pPr lvl="0" rtl="0">
              <a:spcBef>
                <a:spcPts val="0"/>
              </a:spcBef>
              <a:spcAft>
                <a:spcPts val="800"/>
              </a:spcAft>
              <a:buNone/>
            </a:pPr>
            <a:r>
              <a:rPr b="1" lang="en-GB" sz="1400">
                <a:solidFill>
                  <a:srgbClr val="000000"/>
                </a:solidFill>
                <a:latin typeface="Times New Roman"/>
                <a:ea typeface="Times New Roman"/>
                <a:cs typeface="Times New Roman"/>
                <a:sym typeface="Times New Roman"/>
              </a:rPr>
              <a:t>Ibv_post_recv(): </a:t>
            </a:r>
            <a:r>
              <a:rPr lang="en-GB" sz="1400">
                <a:solidFill>
                  <a:srgbClr val="000000"/>
                </a:solidFill>
                <a:latin typeface="Times New Roman"/>
                <a:ea typeface="Times New Roman"/>
                <a:cs typeface="Times New Roman"/>
                <a:sym typeface="Times New Roman"/>
              </a:rPr>
              <a:t>Used to send information to the send request that the message sent to it has been received</a:t>
            </a:r>
          </a:p>
          <a:p>
            <a:pPr lv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type="title"/>
          </p:nvPr>
        </p:nvSpPr>
        <p:spPr>
          <a:xfrm>
            <a:off x="460950" y="412575"/>
            <a:ext cx="8222100" cy="767700"/>
          </a:xfrm>
          <a:prstGeom prst="rect">
            <a:avLst/>
          </a:prstGeom>
        </p:spPr>
        <p:txBody>
          <a:bodyPr anchorCtr="0" anchor="b" bIns="91425" lIns="91425" rIns="91425" tIns="91425">
            <a:noAutofit/>
          </a:bodyPr>
          <a:lstStyle/>
          <a:p>
            <a:pPr lvl="0">
              <a:spcBef>
                <a:spcPts val="0"/>
              </a:spcBef>
              <a:buNone/>
            </a:pPr>
            <a:r>
              <a:rPr lang="en-GB"/>
              <a:t>Trace Program</a:t>
            </a:r>
          </a:p>
        </p:txBody>
      </p:sp>
      <p:sp>
        <p:nvSpPr>
          <p:cNvPr id="116" name="Shape 116"/>
          <p:cNvSpPr txBox="1"/>
          <p:nvPr>
            <p:ph idx="1" type="body"/>
          </p:nvPr>
        </p:nvSpPr>
        <p:spPr>
          <a:xfrm>
            <a:off x="150550" y="1592875"/>
            <a:ext cx="8856900" cy="3462900"/>
          </a:xfrm>
          <a:prstGeom prst="rect">
            <a:avLst/>
          </a:prstGeom>
        </p:spPr>
        <p:txBody>
          <a:bodyPr anchorCtr="0" anchor="t" bIns="91425" lIns="91425" rIns="91425" tIns="91425">
            <a:noAutofit/>
          </a:bodyPr>
          <a:lstStyle/>
          <a:p>
            <a:pPr lvl="0" rtl="0">
              <a:spcBef>
                <a:spcPts val="0"/>
              </a:spcBef>
              <a:spcAft>
                <a:spcPts val="800"/>
              </a:spcAft>
              <a:buNone/>
            </a:pPr>
            <a:r>
              <a:rPr lang="en-GB">
                <a:solidFill>
                  <a:srgbClr val="000000"/>
                </a:solidFill>
                <a:latin typeface="Times New Roman"/>
                <a:ea typeface="Times New Roman"/>
                <a:cs typeface="Times New Roman"/>
                <a:sym typeface="Times New Roman"/>
              </a:rPr>
              <a:t>So, using a simple program code, a message was passed in the Mellanox platform, and we decided to use </a:t>
            </a:r>
            <a:r>
              <a:rPr b="1" lang="en-GB">
                <a:solidFill>
                  <a:srgbClr val="000000"/>
                </a:solidFill>
                <a:latin typeface="Times New Roman"/>
                <a:ea typeface="Times New Roman"/>
                <a:cs typeface="Times New Roman"/>
                <a:sym typeface="Times New Roman"/>
              </a:rPr>
              <a:t>MLNX_Tracer</a:t>
            </a:r>
            <a:r>
              <a:rPr lang="en-GB">
                <a:solidFill>
                  <a:srgbClr val="000000"/>
                </a:solidFill>
                <a:latin typeface="Times New Roman"/>
                <a:ea typeface="Times New Roman"/>
                <a:cs typeface="Times New Roman"/>
                <a:sym typeface="Times New Roman"/>
              </a:rPr>
              <a:t> as one of the trace benchmarks. However, Mellanox already converted MLNX_Tracer into an application used to implement RDMA send and RDMA receive. This application needs to be installed in for it to be used. The tracer, monitors every message that is sent or received in the RDMA region. It also stores a system time for each message. The time it takes for the message to be created in the work queue, the time it take for the message to be sent and the time it take for the message to be received.</a:t>
            </a:r>
          </a:p>
          <a:p>
            <a:pPr lvl="0" rtl="0">
              <a:spcBef>
                <a:spcPts val="0"/>
              </a:spcBef>
              <a:spcAft>
                <a:spcPts val="800"/>
              </a:spcAft>
              <a:buNone/>
            </a:pPr>
            <a:r>
              <a:rPr lang="en-GB">
                <a:solidFill>
                  <a:srgbClr val="000000"/>
                </a:solidFill>
                <a:latin typeface="Times New Roman"/>
                <a:ea typeface="Times New Roman"/>
                <a:cs typeface="Times New Roman"/>
                <a:sym typeface="Times New Roman"/>
              </a:rPr>
              <a:t>Another tracer used is </a:t>
            </a:r>
            <a:r>
              <a:rPr b="1" lang="en-GB">
                <a:solidFill>
                  <a:srgbClr val="000000"/>
                </a:solidFill>
                <a:latin typeface="Times New Roman"/>
                <a:ea typeface="Times New Roman"/>
                <a:cs typeface="Times New Roman"/>
                <a:sym typeface="Times New Roman"/>
              </a:rPr>
              <a:t>sniffer.pcap</a:t>
            </a:r>
            <a:r>
              <a:rPr lang="en-GB">
                <a:solidFill>
                  <a:srgbClr val="000000"/>
                </a:solidFill>
                <a:latin typeface="Times New Roman"/>
                <a:ea typeface="Times New Roman"/>
                <a:cs typeface="Times New Roman"/>
                <a:sym typeface="Times New Roman"/>
              </a:rPr>
              <a:t> this tracer does the same function as the MLNX_Tracer but it is embedded in the code and not as an application like MLNX_Tracer.</a:t>
            </a:r>
          </a:p>
          <a:p>
            <a:pPr lvl="0">
              <a:spcBef>
                <a:spcPts val="0"/>
              </a:spcBef>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